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260" r:id="rId5"/>
    <p:sldId id="261" r:id="rId6"/>
    <p:sldId id="282" r:id="rId7"/>
    <p:sldId id="286" r:id="rId8"/>
    <p:sldId id="283" r:id="rId9"/>
    <p:sldId id="281" r:id="rId10"/>
    <p:sldId id="285" r:id="rId11"/>
    <p:sldId id="275" r:id="rId12"/>
    <p:sldId id="280" r:id="rId13"/>
    <p:sldId id="288" r:id="rId14"/>
    <p:sldId id="291" r:id="rId15"/>
    <p:sldId id="292" r:id="rId16"/>
    <p:sldId id="287" r:id="rId17"/>
    <p:sldId id="289" r:id="rId18"/>
    <p:sldId id="653" r:id="rId19"/>
    <p:sldId id="652" r:id="rId20"/>
    <p:sldId id="293" r:id="rId21"/>
    <p:sldId id="290" r:id="rId22"/>
    <p:sldId id="274" r:id="rId23"/>
    <p:sldId id="648" r:id="rId24"/>
    <p:sldId id="647" r:id="rId25"/>
    <p:sldId id="650" r:id="rId26"/>
    <p:sldId id="651" r:id="rId27"/>
    <p:sldId id="277" r:id="rId28"/>
    <p:sldId id="278" r:id="rId29"/>
    <p:sldId id="279" r:id="rId30"/>
    <p:sldId id="276" r:id="rId31"/>
    <p:sldId id="284" r:id="rId32"/>
    <p:sldId id="269"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BBD4DE-F926-4524-87AC-3912015F72B4}" v="403" dt="2024-04-11T09:23:25.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107" autoAdjust="0"/>
  </p:normalViewPr>
  <p:slideViewPr>
    <p:cSldViewPr snapToGrid="0">
      <p:cViewPr varScale="1">
        <p:scale>
          <a:sx n="90" d="100"/>
          <a:sy n="90" d="100"/>
        </p:scale>
        <p:origin x="389" y="67"/>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EB7032-F0D6-4A01-845E-F640D5DCE90C}" type="datetimeFigureOut">
              <a:rPr lang="nl-NL" smtClean="0"/>
              <a:t>11-4-2024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1A04F1-D7F4-4979-9173-69F0753CB55B}" type="slidenum">
              <a:rPr lang="nl-NL" smtClean="0"/>
              <a:t>‹nr.›</a:t>
            </a:fld>
            <a:endParaRPr lang="nl-NL"/>
          </a:p>
        </p:txBody>
      </p:sp>
    </p:spTree>
    <p:extLst>
      <p:ext uri="{BB962C8B-B14F-4D97-AF65-F5344CB8AC3E}">
        <p14:creationId xmlns:p14="http://schemas.microsoft.com/office/powerpoint/2010/main" val="3947309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FFEC1-963D-4FF3-A785-3D0BD605ABA9}" type="datetimeFigureOut">
              <a:rPr lang="nl-NL" smtClean="0"/>
              <a:t>11-4-2024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F229-B644-4CFE-B576-EC4ADB9198BD}" type="slidenum">
              <a:rPr lang="nl-NL" smtClean="0"/>
              <a:t>‹nr.›</a:t>
            </a:fld>
            <a:endParaRPr lang="nl-NL"/>
          </a:p>
        </p:txBody>
      </p:sp>
    </p:spTree>
    <p:extLst>
      <p:ext uri="{BB962C8B-B14F-4D97-AF65-F5344CB8AC3E}">
        <p14:creationId xmlns:p14="http://schemas.microsoft.com/office/powerpoint/2010/main" val="1377325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s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5"/>
          <p:cNvSpPr txBox="1"/>
          <p:nvPr userDrawn="1"/>
        </p:nvSpPr>
        <p:spPr>
          <a:xfrm>
            <a:off x="1130533" y="6142150"/>
            <a:ext cx="4680065" cy="369332"/>
          </a:xfrm>
          <a:prstGeom prst="rect">
            <a:avLst/>
          </a:prstGeom>
          <a:solidFill>
            <a:schemeClr val="bg1"/>
          </a:solidFill>
        </p:spPr>
        <p:txBody>
          <a:bodyPr wrap="square" rtlCol="0">
            <a:spAutoFit/>
          </a:bodyPr>
          <a:lstStyle/>
          <a:p>
            <a:endParaRPr lang="nl-NL"/>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463" y="5787319"/>
            <a:ext cx="6553213" cy="1078994"/>
          </a:xfrm>
          <a:prstGeom prst="rect">
            <a:avLst/>
          </a:prstGeom>
        </p:spPr>
      </p:pic>
    </p:spTree>
    <p:extLst>
      <p:ext uri="{BB962C8B-B14F-4D97-AF65-F5344CB8AC3E}">
        <p14:creationId xmlns:p14="http://schemas.microsoft.com/office/powerpoint/2010/main" val="64145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nl-NL"/>
              <a:t>Klik om de stijl te bewerken</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378E8D99-14FB-4157-BE6C-BEEC31BD1017}" type="datetimeFigureOut">
              <a:rPr lang="nl-NL" smtClean="0"/>
              <a:pPr/>
              <a:t>11-4-2024</a:t>
            </a:fld>
            <a:endParaRPr lang="nl-NL"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101608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a:t>Klik op het pictogram in het midden om een achtergrondafbeelding toe te voegen (19,05 x 27 cm). </a:t>
            </a:r>
            <a:br>
              <a:rPr lang="nl-NL"/>
            </a:br>
            <a:r>
              <a:rPr lang="nl-NL"/>
              <a:t>Verplaats deze vervolgens naar de achtergrond om de tekst te typen.</a:t>
            </a:r>
          </a:p>
        </p:txBody>
      </p:sp>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chemeClr val="bg1"/>
                </a:solidFill>
                <a:latin typeface="Arial" panose="020B0604020202020204" pitchFamily="34" charset="0"/>
              </a:defRPr>
            </a:lvl1pPr>
          </a:lstStyle>
          <a:p>
            <a:r>
              <a:rPr lang="nl-NL"/>
              <a:t>Klik om de stijl te bewerken</a:t>
            </a:r>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5176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ZonderBeeld">
    <p:spTree>
      <p:nvGrpSpPr>
        <p:cNvPr id="1" name=""/>
        <p:cNvGrpSpPr/>
        <p:nvPr/>
      </p:nvGrpSpPr>
      <p:grpSpPr>
        <a:xfrm>
          <a:off x="0" y="0"/>
          <a:ext cx="0" cy="0"/>
          <a:chOff x="0" y="0"/>
          <a:chExt cx="0" cy="0"/>
        </a:xfrm>
      </p:grpSpPr>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rgbClr val="1E201F"/>
                </a:solidFill>
                <a:latin typeface="Arial" panose="020B0604020202020204" pitchFamily="34" charset="0"/>
              </a:defRPr>
            </a:lvl1pPr>
          </a:lstStyle>
          <a:p>
            <a:r>
              <a:rPr lang="nl-NL"/>
              <a:t>Klik om de stijl te bewerken</a:t>
            </a:r>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rgbClr val="1E201F"/>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97805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tekst/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428081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a:t>Klik op het pictogram in het midden om een achtergrondafbeelding toe te voegen (19,05 x 27 cm). </a:t>
            </a:r>
            <a:br>
              <a:rPr lang="nl-NL"/>
            </a:br>
            <a:endParaRPr lang="nl-NL"/>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6488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9720000" cy="6858000"/>
          </a:xfrm>
        </p:spPr>
        <p:txBody>
          <a:bodyPr>
            <a:noAutofit/>
          </a:bodyPr>
          <a:lstStyle>
            <a:lvl1pPr marL="0" indent="0">
              <a:buFontTx/>
              <a:buNone/>
              <a:defRPr sz="1600"/>
            </a:lvl1pPr>
          </a:lstStyle>
          <a:p>
            <a:r>
              <a:rPr lang="nl-NL"/>
              <a:t>Klik op het pictogram in het midden om een afbeelding toe te voegen (19,05 x 10 cm).</a:t>
            </a:r>
            <a:r>
              <a:rPr lang="nl-NL" sz="1600"/>
              <a:t> </a:t>
            </a:r>
            <a:endParaRPr lang="nl-NL"/>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4388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de stijl te bewerken</a:t>
            </a:r>
          </a:p>
        </p:txBody>
      </p:sp>
      <p:sp>
        <p:nvSpPr>
          <p:cNvPr id="4" name="Tijdelijke aanduiding voor tekst 3"/>
          <p:cNvSpPr>
            <a:spLocks noGrp="1"/>
          </p:cNvSpPr>
          <p:nvPr>
            <p:ph type="body" sz="quarter" idx="10" hasCustomPrompt="1"/>
          </p:nvPr>
        </p:nvSpPr>
        <p:spPr>
          <a:xfrm>
            <a:off x="2088000" y="1476000"/>
            <a:ext cx="3600000" cy="4680000"/>
          </a:xfrm>
        </p:spPr>
        <p:txBody>
          <a:bodyPr/>
          <a:lstStyle/>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afbeelding 5"/>
          <p:cNvSpPr>
            <a:spLocks noGrp="1"/>
          </p:cNvSpPr>
          <p:nvPr>
            <p:ph type="pic" sz="quarter" idx="11" hasCustomPrompt="1"/>
          </p:nvPr>
        </p:nvSpPr>
        <p:spPr>
          <a:xfrm>
            <a:off x="6120000" y="0"/>
            <a:ext cx="3600000" cy="6858000"/>
          </a:xfrm>
        </p:spPr>
        <p:txBody>
          <a:bodyPr>
            <a:normAutofit/>
          </a:bodyPr>
          <a:lstStyle>
            <a:lvl1pPr marL="0" indent="0">
              <a:buFontTx/>
              <a:buNone/>
              <a:defRPr sz="1600"/>
            </a:lvl1pPr>
          </a:lstStyle>
          <a:p>
            <a:r>
              <a:rPr lang="nl-NL"/>
              <a:t>Klik op het pictogram in het midden om een afbeelding toe te voegen (19,05 x 10 cm).</a:t>
            </a:r>
            <a:r>
              <a:rPr lang="nl-NL" sz="1600"/>
              <a:t> </a:t>
            </a:r>
            <a:endParaRPr lang="nl-NL"/>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54039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de stijl te bewerken</a:t>
            </a:r>
          </a:p>
        </p:txBody>
      </p:sp>
      <p:sp>
        <p:nvSpPr>
          <p:cNvPr id="4" name="Tijdelijke aanduiding voor tekst 3"/>
          <p:cNvSpPr>
            <a:spLocks noGrp="1"/>
          </p:cNvSpPr>
          <p:nvPr>
            <p:ph type="body" sz="quarter" idx="10" hasCustomPrompt="1"/>
          </p:nvPr>
        </p:nvSpPr>
        <p:spPr>
          <a:xfrm>
            <a:off x="2088000" y="1476000"/>
            <a:ext cx="7200000" cy="4680000"/>
          </a:xfrm>
        </p:spPr>
        <p:txBody>
          <a:bodyPr/>
          <a:lstStyle/>
          <a:p>
            <a:pPr lvl="1"/>
            <a:r>
              <a:rPr lang="nl-NL"/>
              <a:t>Tweede niveau</a:t>
            </a:r>
          </a:p>
          <a:p>
            <a:pPr lvl="2"/>
            <a:r>
              <a:rPr lang="nl-NL"/>
              <a:t>Derde niveau</a:t>
            </a:r>
          </a:p>
          <a:p>
            <a:pPr lvl="3"/>
            <a:r>
              <a:rPr lang="nl-NL"/>
              <a:t>Vierde niveau</a:t>
            </a:r>
          </a:p>
          <a:p>
            <a:pPr lvl="4"/>
            <a:r>
              <a:rPr lang="nl-NL"/>
              <a:t>Vijfde niveau</a:t>
            </a:r>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990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otdia">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vak 2"/>
          <p:cNvSpPr txBox="1"/>
          <p:nvPr userDrawn="1"/>
        </p:nvSpPr>
        <p:spPr>
          <a:xfrm>
            <a:off x="1130533" y="6142150"/>
            <a:ext cx="4680065" cy="369332"/>
          </a:xfrm>
          <a:prstGeom prst="rect">
            <a:avLst/>
          </a:prstGeom>
          <a:solidFill>
            <a:schemeClr val="bg1"/>
          </a:solidFill>
        </p:spPr>
        <p:txBody>
          <a:bodyPr wrap="square" rtlCol="0">
            <a:spAutoFit/>
          </a:bodyPr>
          <a:lstStyle/>
          <a:p>
            <a:endParaRPr lang="nl-NL"/>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463" y="5787319"/>
            <a:ext cx="6553213" cy="1078994"/>
          </a:xfrm>
          <a:prstGeom prst="rect">
            <a:avLst/>
          </a:prstGeom>
        </p:spPr>
      </p:pic>
    </p:spTree>
    <p:extLst>
      <p:ext uri="{BB962C8B-B14F-4D97-AF65-F5344CB8AC3E}">
        <p14:creationId xmlns:p14="http://schemas.microsoft.com/office/powerpoint/2010/main" val="54976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
        <p:nvSpPr>
          <p:cNvPr id="2" name="Tijdelijke aanduiding voor titel 1"/>
          <p:cNvSpPr>
            <a:spLocks noGrp="1"/>
          </p:cNvSpPr>
          <p:nvPr>
            <p:ph type="title"/>
          </p:nvPr>
        </p:nvSpPr>
        <p:spPr>
          <a:xfrm>
            <a:off x="756000" y="576000"/>
            <a:ext cx="9036000" cy="1080000"/>
          </a:xfrm>
          <a:prstGeom prst="rect">
            <a:avLst/>
          </a:prstGeom>
        </p:spPr>
        <p:txBody>
          <a:bodyPr vert="horz" lIns="0" tIns="0" rIns="0" bIns="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2052000" y="1728000"/>
            <a:ext cx="7740000" cy="4351338"/>
          </a:xfrm>
          <a:prstGeom prst="rect">
            <a:avLst/>
          </a:prstGeom>
        </p:spPr>
        <p:txBody>
          <a:bodyPr vert="horz" lIns="0" tIns="0" rIns="0" bIns="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2569276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 id="2147483653" r:id="rId5"/>
    <p:sldLayoutId id="2147483657" r:id="rId6"/>
    <p:sldLayoutId id="2147483654" r:id="rId7"/>
    <p:sldLayoutId id="2147483655" r:id="rId8"/>
    <p:sldLayoutId id="2147483656" r:id="rId9"/>
    <p:sldLayoutId id="2147483658" r:id="rId10"/>
  </p:sldLayoutIdLst>
  <p:txStyles>
    <p:titleStyle>
      <a:lvl1pPr algn="l" defTabSz="914400" rtl="0" eaLnBrk="1" latinLnBrk="0" hangingPunct="1">
        <a:lnSpc>
          <a:spcPct val="90000"/>
        </a:lnSpc>
        <a:spcBef>
          <a:spcPct val="0"/>
        </a:spcBef>
        <a:buNone/>
        <a:defRPr sz="4400" b="1" kern="1200" baseline="0">
          <a:solidFill>
            <a:srgbClr val="1E201F"/>
          </a:solidFill>
          <a:latin typeface="Arial" panose="020B0604020202020204" pitchFamily="34" charset="0"/>
          <a:ea typeface="+mj-ea"/>
          <a:cs typeface="+mj-cs"/>
        </a:defRPr>
      </a:lvl1pPr>
    </p:titleStyle>
    <p:bodyStyle>
      <a:lvl1pPr marL="0" indent="-360000" algn="l" defTabSz="914400" rtl="0" eaLnBrk="1" latinLnBrk="0" hangingPunct="1">
        <a:lnSpc>
          <a:spcPct val="100000"/>
        </a:lnSpc>
        <a:spcBef>
          <a:spcPts val="0"/>
        </a:spcBef>
        <a:buFont typeface="Arial" panose="020B0604020202020204" pitchFamily="34" charset="0"/>
        <a:buChar char="•"/>
        <a:defRPr sz="2400" kern="1200" baseline="0">
          <a:solidFill>
            <a:srgbClr val="1E201F"/>
          </a:solidFill>
          <a:latin typeface="+mn-lt"/>
          <a:ea typeface="+mn-ea"/>
          <a:cs typeface="+mn-cs"/>
        </a:defRPr>
      </a:lvl1pPr>
      <a:lvl2pPr marL="0" indent="0" algn="l" defTabSz="914400" rtl="0" eaLnBrk="1" latinLnBrk="0" hangingPunct="1">
        <a:lnSpc>
          <a:spcPct val="100000"/>
        </a:lnSpc>
        <a:spcBef>
          <a:spcPts val="0"/>
        </a:spcBef>
        <a:buFontTx/>
        <a:buNone/>
        <a:defRPr sz="2400" kern="1200" baseline="0">
          <a:solidFill>
            <a:srgbClr val="1E201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01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imdmyself.com/nl/otoplenie-teplicy/#i-10" TargetMode="Externa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755999" y="576000"/>
            <a:ext cx="10053963" cy="1080000"/>
          </a:xfrm>
        </p:spPr>
        <p:txBody>
          <a:bodyPr>
            <a:normAutofit fontScale="90000"/>
          </a:bodyPr>
          <a:lstStyle/>
          <a:p>
            <a:pPr algn="ctr"/>
            <a:r>
              <a:rPr lang="nl-NL" dirty="0"/>
              <a:t>Verzorgen gewas 1 Boomteelt </a:t>
            </a:r>
            <a:br>
              <a:rPr lang="nl-NL" dirty="0"/>
            </a:br>
            <a:br>
              <a:rPr lang="nl-NL" dirty="0"/>
            </a:br>
            <a:br>
              <a:rPr lang="nl-NL" dirty="0"/>
            </a:br>
            <a:r>
              <a:rPr lang="nl-NL" dirty="0"/>
              <a:t>Periode 4</a:t>
            </a:r>
            <a:br>
              <a:rPr lang="nl-NL" dirty="0"/>
            </a:br>
            <a:r>
              <a:rPr lang="nl-NL" dirty="0"/>
              <a:t>Les 3 Groeifactoren in kas en tunnel</a:t>
            </a:r>
            <a:br>
              <a:rPr lang="nl-NL" dirty="0"/>
            </a:br>
            <a:endParaRPr lang="nl-NL" dirty="0"/>
          </a:p>
        </p:txBody>
      </p:sp>
      <p:pic>
        <p:nvPicPr>
          <p:cNvPr id="6" name="Tijdelijke aanduiding voor inhoud 5">
            <a:extLst>
              <a:ext uri="{FF2B5EF4-FFF2-40B4-BE49-F238E27FC236}">
                <a16:creationId xmlns:a16="http://schemas.microsoft.com/office/drawing/2014/main" id="{C71DFADC-7E9E-4D33-9C4C-5B6E798C339D}"/>
              </a:ext>
            </a:extLst>
          </p:cNvPr>
          <p:cNvPicPr>
            <a:picLocks noGrp="1" noChangeAspect="1"/>
          </p:cNvPicPr>
          <p:nvPr>
            <p:ph idx="1"/>
          </p:nvPr>
        </p:nvPicPr>
        <p:blipFill>
          <a:blip r:embed="rId2"/>
          <a:stretch>
            <a:fillRect/>
          </a:stretch>
        </p:blipFill>
        <p:spPr>
          <a:xfrm>
            <a:off x="2080774" y="3569488"/>
            <a:ext cx="7739062" cy="3089578"/>
          </a:xfrm>
          <a:prstGeom prst="rect">
            <a:avLst/>
          </a:prstGeom>
        </p:spPr>
      </p:pic>
    </p:spTree>
    <p:extLst>
      <p:ext uri="{BB962C8B-B14F-4D97-AF65-F5344CB8AC3E}">
        <p14:creationId xmlns:p14="http://schemas.microsoft.com/office/powerpoint/2010/main" val="3588895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83443" y="1271304"/>
            <a:ext cx="9256424" cy="3471332"/>
          </a:xfrm>
        </p:spPr>
        <p:txBody>
          <a:bodyPr>
            <a:normAutofit/>
          </a:bodyPr>
          <a:lstStyle/>
          <a:p>
            <a:pPr indent="0">
              <a:buNone/>
            </a:pPr>
            <a:r>
              <a:rPr lang="nl-NL" dirty="0"/>
              <a:t>Boomteelt optimale groeifactoren in kas en tunnel:</a:t>
            </a:r>
          </a:p>
          <a:p>
            <a:pPr indent="0">
              <a:buNone/>
            </a:pPr>
            <a:endParaRPr lang="nl-NL" dirty="0"/>
          </a:p>
          <a:p>
            <a:pPr indent="0">
              <a:buNone/>
            </a:pPr>
            <a:r>
              <a:rPr lang="nl-NL" dirty="0"/>
              <a:t>Traditionele lucht verwarming</a:t>
            </a:r>
          </a:p>
          <a:p>
            <a:pPr indent="0">
              <a:buNone/>
            </a:pPr>
            <a:endParaRPr lang="nl-NL" dirty="0"/>
          </a:p>
          <a:p>
            <a:pPr indent="0">
              <a:buNone/>
            </a:pPr>
            <a:r>
              <a:rPr lang="nl-NL" dirty="0"/>
              <a:t>Heteluchtkachels worden in de kassen voornamelijk gebruikt als een kasverwarming installatie financieel niet haalbaar is. </a:t>
            </a:r>
          </a:p>
          <a:p>
            <a:pPr indent="0">
              <a:buNone/>
            </a:pPr>
            <a:r>
              <a:rPr lang="nl-NL" dirty="0"/>
              <a:t>De energiezuinige </a:t>
            </a:r>
            <a:r>
              <a:rPr lang="nl-NL" dirty="0" err="1"/>
              <a:t>reciruclatieventilator</a:t>
            </a:r>
            <a:r>
              <a:rPr lang="nl-NL" dirty="0"/>
              <a:t> zorgt er voor dat de luchtstroom in de kas op gang wordt gebracht, dit creëert een evenwichtige groei van het gewas.</a:t>
            </a:r>
          </a:p>
          <a:p>
            <a:pPr indent="0">
              <a:buNone/>
            </a:pPr>
            <a:endParaRPr lang="nl-NL" dirty="0"/>
          </a:p>
          <a:p>
            <a:pPr indent="0">
              <a:buNone/>
            </a:pPr>
            <a:endParaRPr lang="nl-NL" sz="2600" dirty="0"/>
          </a:p>
          <a:p>
            <a:pPr indent="0">
              <a:buNone/>
            </a:pPr>
            <a:endParaRPr lang="nl-NL" dirty="0"/>
          </a:p>
        </p:txBody>
      </p:sp>
      <p:pic>
        <p:nvPicPr>
          <p:cNvPr id="3" name="Afbeelding 2">
            <a:extLst>
              <a:ext uri="{FF2B5EF4-FFF2-40B4-BE49-F238E27FC236}">
                <a16:creationId xmlns:a16="http://schemas.microsoft.com/office/drawing/2014/main" id="{6B72EE36-30DD-AC45-A976-E3330E90ABDE}"/>
              </a:ext>
            </a:extLst>
          </p:cNvPr>
          <p:cNvPicPr>
            <a:picLocks noChangeAspect="1"/>
          </p:cNvPicPr>
          <p:nvPr/>
        </p:nvPicPr>
        <p:blipFill>
          <a:blip r:embed="rId2"/>
          <a:stretch>
            <a:fillRect/>
          </a:stretch>
        </p:blipFill>
        <p:spPr>
          <a:xfrm flipV="1">
            <a:off x="2758426" y="4742636"/>
            <a:ext cx="5106458" cy="1571218"/>
          </a:xfrm>
          <a:prstGeom prst="rect">
            <a:avLst/>
          </a:prstGeom>
        </p:spPr>
      </p:pic>
    </p:spTree>
    <p:extLst>
      <p:ext uri="{BB962C8B-B14F-4D97-AF65-F5344CB8AC3E}">
        <p14:creationId xmlns:p14="http://schemas.microsoft.com/office/powerpoint/2010/main" val="1848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83443" y="1271303"/>
            <a:ext cx="9256424" cy="4731563"/>
          </a:xfrm>
        </p:spPr>
        <p:txBody>
          <a:bodyPr>
            <a:normAutofit/>
          </a:bodyPr>
          <a:lstStyle/>
          <a:p>
            <a:pPr indent="0">
              <a:buNone/>
            </a:pPr>
            <a:r>
              <a:rPr lang="nl-NL" dirty="0"/>
              <a:t>Boomteelt optimale groeifactoren in kas en tunnel:</a:t>
            </a:r>
          </a:p>
          <a:p>
            <a:pPr indent="0">
              <a:buNone/>
            </a:pPr>
            <a:endParaRPr lang="nl-NL" dirty="0"/>
          </a:p>
          <a:p>
            <a:pPr indent="0">
              <a:buNone/>
            </a:pPr>
            <a:r>
              <a:rPr lang="nl-NL" dirty="0"/>
              <a:t>Traditionele lucht verwarming</a:t>
            </a:r>
          </a:p>
          <a:p>
            <a:pPr indent="0">
              <a:buNone/>
            </a:pPr>
            <a:endParaRPr lang="nl-NL" dirty="0"/>
          </a:p>
          <a:p>
            <a:pPr indent="0">
              <a:buNone/>
            </a:pPr>
            <a:r>
              <a:rPr lang="nl-NL" dirty="0"/>
              <a:t>Waar moet je op letten?</a:t>
            </a:r>
          </a:p>
          <a:p>
            <a:pPr indent="0">
              <a:buNone/>
            </a:pPr>
            <a:endParaRPr lang="nl-NL" dirty="0"/>
          </a:p>
          <a:p>
            <a:pPr marL="342900" indent="-342900"/>
            <a:r>
              <a:rPr lang="nl-NL" dirty="0"/>
              <a:t>Oppervlakte van de kas </a:t>
            </a:r>
          </a:p>
          <a:p>
            <a:pPr marL="342900" indent="-342900"/>
            <a:r>
              <a:rPr lang="nl-NL" dirty="0"/>
              <a:t>Delta T </a:t>
            </a:r>
          </a:p>
          <a:p>
            <a:pPr marL="342900" indent="-342900"/>
            <a:r>
              <a:rPr lang="nl-NL" dirty="0"/>
              <a:t>Type kas </a:t>
            </a:r>
          </a:p>
          <a:p>
            <a:pPr marL="342900" indent="-342900"/>
            <a:r>
              <a:rPr lang="nl-NL" dirty="0"/>
              <a:t>Brandstof</a:t>
            </a:r>
          </a:p>
          <a:p>
            <a:pPr marL="342900" indent="-342900"/>
            <a:r>
              <a:rPr lang="nl-NL" dirty="0"/>
              <a:t>Gevelventilatoren en buitenluchtaanzuiging </a:t>
            </a:r>
          </a:p>
          <a:p>
            <a:pPr marL="342900" indent="-342900"/>
            <a:r>
              <a:rPr lang="nl-NL" dirty="0"/>
              <a:t>Installatie, onderhoud en reparatie </a:t>
            </a:r>
          </a:p>
          <a:p>
            <a:pPr indent="0">
              <a:buNone/>
            </a:pPr>
            <a:endParaRPr lang="nl-NL" sz="2600" dirty="0"/>
          </a:p>
          <a:p>
            <a:pPr indent="0">
              <a:buNone/>
            </a:pPr>
            <a:endParaRPr lang="nl-NL" dirty="0"/>
          </a:p>
        </p:txBody>
      </p:sp>
    </p:spTree>
    <p:extLst>
      <p:ext uri="{BB962C8B-B14F-4D97-AF65-F5344CB8AC3E}">
        <p14:creationId xmlns:p14="http://schemas.microsoft.com/office/powerpoint/2010/main" val="163321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83443" y="1271303"/>
            <a:ext cx="9256424" cy="4731563"/>
          </a:xfrm>
        </p:spPr>
        <p:txBody>
          <a:bodyPr>
            <a:normAutofit/>
          </a:bodyPr>
          <a:lstStyle/>
          <a:p>
            <a:pPr indent="0">
              <a:buNone/>
            </a:pPr>
            <a:r>
              <a:rPr lang="nl-NL" dirty="0"/>
              <a:t>Boomteelt optimale groeifactoren in kas en tunnel:</a:t>
            </a:r>
          </a:p>
          <a:p>
            <a:pPr indent="0">
              <a:buNone/>
            </a:pPr>
            <a:endParaRPr lang="nl-NL" dirty="0"/>
          </a:p>
          <a:p>
            <a:pPr indent="0">
              <a:buNone/>
            </a:pPr>
            <a:r>
              <a:rPr lang="nl-NL" dirty="0"/>
              <a:t>Traditionele lucht verwarming, diverse modellen:</a:t>
            </a:r>
          </a:p>
          <a:p>
            <a:pPr indent="0">
              <a:buNone/>
            </a:pPr>
            <a:endParaRPr lang="nl-NL" dirty="0"/>
          </a:p>
          <a:p>
            <a:pPr indent="0">
              <a:buNone/>
            </a:pPr>
            <a:endParaRPr lang="nl-NL" dirty="0"/>
          </a:p>
          <a:p>
            <a:pPr indent="0">
              <a:buNone/>
            </a:pPr>
            <a:endParaRPr lang="nl-NL" sz="2600" dirty="0"/>
          </a:p>
          <a:p>
            <a:pPr indent="0">
              <a:buNone/>
            </a:pPr>
            <a:endParaRPr lang="nl-NL" dirty="0"/>
          </a:p>
        </p:txBody>
      </p:sp>
      <p:pic>
        <p:nvPicPr>
          <p:cNvPr id="4" name="Afbeelding 3">
            <a:extLst>
              <a:ext uri="{FF2B5EF4-FFF2-40B4-BE49-F238E27FC236}">
                <a16:creationId xmlns:a16="http://schemas.microsoft.com/office/drawing/2014/main" id="{85E02D16-6E14-CC0A-AF98-3D2D38973A54}"/>
              </a:ext>
            </a:extLst>
          </p:cNvPr>
          <p:cNvPicPr>
            <a:picLocks noChangeAspect="1"/>
          </p:cNvPicPr>
          <p:nvPr/>
        </p:nvPicPr>
        <p:blipFill>
          <a:blip r:embed="rId2"/>
          <a:stretch>
            <a:fillRect/>
          </a:stretch>
        </p:blipFill>
        <p:spPr>
          <a:xfrm>
            <a:off x="605533" y="310303"/>
            <a:ext cx="9729091" cy="6171827"/>
          </a:xfrm>
          <a:prstGeom prst="rect">
            <a:avLst/>
          </a:prstGeom>
        </p:spPr>
      </p:pic>
    </p:spTree>
    <p:extLst>
      <p:ext uri="{BB962C8B-B14F-4D97-AF65-F5344CB8AC3E}">
        <p14:creationId xmlns:p14="http://schemas.microsoft.com/office/powerpoint/2010/main" val="378687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83443" y="1271304"/>
            <a:ext cx="9256424" cy="3471332"/>
          </a:xfrm>
        </p:spPr>
        <p:txBody>
          <a:bodyPr>
            <a:normAutofit/>
          </a:bodyPr>
          <a:lstStyle/>
          <a:p>
            <a:pPr indent="0">
              <a:buNone/>
            </a:pPr>
            <a:r>
              <a:rPr lang="nl-NL" dirty="0"/>
              <a:t>Boomteelt optimale groeifactoren in kas en tunnel:</a:t>
            </a:r>
          </a:p>
          <a:p>
            <a:pPr indent="0">
              <a:buNone/>
            </a:pPr>
            <a:endParaRPr lang="nl-NL" dirty="0"/>
          </a:p>
          <a:p>
            <a:pPr marL="342900" indent="-342900"/>
            <a:r>
              <a:rPr lang="nl-NL" dirty="0"/>
              <a:t>Manieren om kassen duurzaam te verwarmen anno 2024</a:t>
            </a:r>
          </a:p>
          <a:p>
            <a:pPr indent="0">
              <a:buNone/>
            </a:pPr>
            <a:r>
              <a:rPr lang="nl-NL" dirty="0"/>
              <a:t>.</a:t>
            </a:r>
          </a:p>
          <a:p>
            <a:pPr indent="0">
              <a:buNone/>
            </a:pPr>
            <a:endParaRPr lang="nl-NL" dirty="0"/>
          </a:p>
          <a:p>
            <a:pPr indent="0">
              <a:buNone/>
            </a:pPr>
            <a:endParaRPr lang="nl-NL" dirty="0"/>
          </a:p>
        </p:txBody>
      </p:sp>
      <p:pic>
        <p:nvPicPr>
          <p:cNvPr id="4" name="Afbeelding 3">
            <a:extLst>
              <a:ext uri="{FF2B5EF4-FFF2-40B4-BE49-F238E27FC236}">
                <a16:creationId xmlns:a16="http://schemas.microsoft.com/office/drawing/2014/main" id="{88128879-C043-B456-9581-B1D837924812}"/>
              </a:ext>
            </a:extLst>
          </p:cNvPr>
          <p:cNvPicPr>
            <a:picLocks noChangeAspect="1"/>
          </p:cNvPicPr>
          <p:nvPr/>
        </p:nvPicPr>
        <p:blipFill>
          <a:blip r:embed="rId2"/>
          <a:stretch>
            <a:fillRect/>
          </a:stretch>
        </p:blipFill>
        <p:spPr>
          <a:xfrm>
            <a:off x="1249524" y="2631728"/>
            <a:ext cx="3596952" cy="3101609"/>
          </a:xfrm>
          <a:prstGeom prst="rect">
            <a:avLst/>
          </a:prstGeom>
        </p:spPr>
      </p:pic>
      <p:sp>
        <p:nvSpPr>
          <p:cNvPr id="6" name="Tekstvak 5">
            <a:extLst>
              <a:ext uri="{FF2B5EF4-FFF2-40B4-BE49-F238E27FC236}">
                <a16:creationId xmlns:a16="http://schemas.microsoft.com/office/drawing/2014/main" id="{537064EB-11E9-D229-3F7A-EABFFDC9C6B4}"/>
              </a:ext>
            </a:extLst>
          </p:cNvPr>
          <p:cNvSpPr txBox="1"/>
          <p:nvPr/>
        </p:nvSpPr>
        <p:spPr>
          <a:xfrm>
            <a:off x="4969933" y="2819400"/>
            <a:ext cx="3987800" cy="2585323"/>
          </a:xfrm>
          <a:prstGeom prst="rect">
            <a:avLst/>
          </a:prstGeom>
          <a:noFill/>
        </p:spPr>
        <p:txBody>
          <a:bodyPr wrap="square" rtlCol="0">
            <a:spAutoFit/>
          </a:bodyPr>
          <a:lstStyle/>
          <a:p>
            <a:r>
              <a:rPr lang="nl-NL" dirty="0"/>
              <a:t>Hoe werkte een warmte pomp?</a:t>
            </a:r>
          </a:p>
          <a:p>
            <a:endParaRPr lang="nl-NL" dirty="0"/>
          </a:p>
          <a:p>
            <a:r>
              <a:rPr lang="nl-NL" dirty="0"/>
              <a:t>Een warmte pomp gebruikt warme lucht om een water boiler op te warmen. Daarmee wordt de kas ook gekoeld.</a:t>
            </a:r>
          </a:p>
          <a:p>
            <a:r>
              <a:rPr lang="nl-NL" dirty="0"/>
              <a:t>In periodes van koude wordt dat water gebruikt om met de ventilator de kas weer te verwarmen. </a:t>
            </a:r>
          </a:p>
        </p:txBody>
      </p:sp>
      <p:pic>
        <p:nvPicPr>
          <p:cNvPr id="9" name="Afbeelding 8">
            <a:extLst>
              <a:ext uri="{FF2B5EF4-FFF2-40B4-BE49-F238E27FC236}">
                <a16:creationId xmlns:a16="http://schemas.microsoft.com/office/drawing/2014/main" id="{5370C846-ECBD-4D9C-BDEC-E526F84B7595}"/>
              </a:ext>
            </a:extLst>
          </p:cNvPr>
          <p:cNvPicPr>
            <a:picLocks noChangeAspect="1"/>
          </p:cNvPicPr>
          <p:nvPr/>
        </p:nvPicPr>
        <p:blipFill>
          <a:blip r:embed="rId3"/>
          <a:stretch>
            <a:fillRect/>
          </a:stretch>
        </p:blipFill>
        <p:spPr>
          <a:xfrm>
            <a:off x="8842784" y="3904070"/>
            <a:ext cx="3193285" cy="2581398"/>
          </a:xfrm>
          <a:prstGeom prst="rect">
            <a:avLst/>
          </a:prstGeom>
        </p:spPr>
      </p:pic>
    </p:spTree>
    <p:extLst>
      <p:ext uri="{BB962C8B-B14F-4D97-AF65-F5344CB8AC3E}">
        <p14:creationId xmlns:p14="http://schemas.microsoft.com/office/powerpoint/2010/main" val="18390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83443" y="1271303"/>
            <a:ext cx="9256424" cy="4714629"/>
          </a:xfrm>
        </p:spPr>
        <p:txBody>
          <a:bodyPr>
            <a:normAutofit fontScale="92500" lnSpcReduction="20000"/>
          </a:bodyPr>
          <a:lstStyle/>
          <a:p>
            <a:pPr indent="0">
              <a:buNone/>
            </a:pPr>
            <a:r>
              <a:rPr lang="nl-NL" sz="2600" dirty="0"/>
              <a:t>Boomteelt optimale groeifactoren in kas en tunnel:</a:t>
            </a:r>
          </a:p>
          <a:p>
            <a:pPr indent="0">
              <a:buNone/>
            </a:pPr>
            <a:endParaRPr lang="nl-NL" sz="2600" dirty="0"/>
          </a:p>
          <a:p>
            <a:pPr indent="0">
              <a:buNone/>
            </a:pPr>
            <a:r>
              <a:rPr lang="nl-NL" sz="2600" dirty="0"/>
              <a:t>Manieren om kassen duurzaam te verwarmen anno 2024</a:t>
            </a:r>
          </a:p>
          <a:p>
            <a:pPr marL="342900" indent="-342900"/>
            <a:endParaRPr lang="nl-NL" sz="2600" dirty="0"/>
          </a:p>
          <a:p>
            <a:pPr indent="0">
              <a:buNone/>
            </a:pPr>
            <a:r>
              <a:rPr lang="nl-NL" sz="2600" dirty="0"/>
              <a:t>Buisverwarming</a:t>
            </a:r>
          </a:p>
          <a:p>
            <a:pPr marL="457200" indent="-457200"/>
            <a:r>
              <a:rPr lang="nl-NL" sz="2600" dirty="0"/>
              <a:t>Ketelhuis of Warmtekrachtkoppeling</a:t>
            </a:r>
          </a:p>
          <a:p>
            <a:pPr marL="457200" indent="-457200"/>
            <a:r>
              <a:rPr lang="nl-NL" sz="2600" dirty="0"/>
              <a:t>Warmteopslagtank</a:t>
            </a:r>
          </a:p>
          <a:p>
            <a:pPr indent="0">
              <a:buNone/>
            </a:pPr>
            <a:r>
              <a:rPr lang="nl-NL" sz="2000" i="1" dirty="0"/>
              <a:t>Wanneer de geproduceerde warmte niet direct in de kas gebruikt kan worden, wordt de warmte opgeslagen in de warmteopslagtank.</a:t>
            </a:r>
          </a:p>
          <a:p>
            <a:pPr marL="342900" indent="-342900"/>
            <a:r>
              <a:rPr lang="nl-NL" sz="2600" dirty="0" err="1"/>
              <a:t>Buisverwarmers</a:t>
            </a:r>
            <a:endParaRPr lang="nl-NL" sz="2600" dirty="0"/>
          </a:p>
          <a:p>
            <a:pPr indent="0">
              <a:buNone/>
            </a:pPr>
            <a:r>
              <a:rPr lang="nl-NL" sz="2100" i="1" dirty="0"/>
              <a:t>Door de hele kas wordt een buizensysteem aangelegd. Er worden pompen en kleppen geïnstalleerd om de juiste hoeveelheid water naar de gewenste gebieden in de kas te pompen. Op basis van de temperatuur die gemeten wordt door thermostaten (temperatuursensoren die op strategische plaatsen in de kas hangen) worden de pompen en kleppen aangestuurd en zo wordt de temperatuur in alle delen van de kas nauwkeurig geregeld.</a:t>
            </a:r>
          </a:p>
          <a:p>
            <a:pPr indent="0">
              <a:buNone/>
            </a:pPr>
            <a:endParaRPr lang="nl-NL" sz="2000" i="1" dirty="0"/>
          </a:p>
          <a:p>
            <a:pPr indent="0">
              <a:buNone/>
            </a:pPr>
            <a:endParaRPr lang="nl-NL" sz="2600" dirty="0"/>
          </a:p>
          <a:p>
            <a:pPr marL="457200" indent="-457200"/>
            <a:endParaRPr lang="nl-NL" sz="2600" dirty="0"/>
          </a:p>
          <a:p>
            <a:pPr marL="342900" indent="-342900"/>
            <a:endParaRPr lang="nl-NL" sz="2600" dirty="0"/>
          </a:p>
          <a:p>
            <a:pPr indent="0">
              <a:buNone/>
            </a:pPr>
            <a:endParaRPr lang="nl-NL" dirty="0"/>
          </a:p>
          <a:p>
            <a:pPr indent="0">
              <a:buNone/>
            </a:pPr>
            <a:endParaRPr lang="nl-NL" dirty="0"/>
          </a:p>
        </p:txBody>
      </p:sp>
    </p:spTree>
    <p:extLst>
      <p:ext uri="{BB962C8B-B14F-4D97-AF65-F5344CB8AC3E}">
        <p14:creationId xmlns:p14="http://schemas.microsoft.com/office/powerpoint/2010/main" val="57016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83443" y="1271303"/>
            <a:ext cx="9256424" cy="4714629"/>
          </a:xfrm>
        </p:spPr>
        <p:txBody>
          <a:bodyPr>
            <a:normAutofit/>
          </a:bodyPr>
          <a:lstStyle/>
          <a:p>
            <a:pPr indent="0">
              <a:buNone/>
            </a:pPr>
            <a:r>
              <a:rPr lang="nl-NL" sz="2600" dirty="0"/>
              <a:t>Boomteelt optimale groeifactoren in kas en tunnel:</a:t>
            </a:r>
          </a:p>
          <a:p>
            <a:pPr indent="0">
              <a:buNone/>
            </a:pPr>
            <a:endParaRPr lang="nl-NL" sz="2600" dirty="0"/>
          </a:p>
          <a:p>
            <a:pPr indent="0">
              <a:buNone/>
            </a:pPr>
            <a:r>
              <a:rPr lang="nl-NL" sz="2600" dirty="0"/>
              <a:t>Manieren om kassen duurzaam te verwarmen anno 2024</a:t>
            </a:r>
          </a:p>
          <a:p>
            <a:pPr marL="342900" indent="-342900"/>
            <a:endParaRPr lang="nl-NL" sz="2600" dirty="0"/>
          </a:p>
          <a:p>
            <a:pPr indent="0">
              <a:buNone/>
            </a:pPr>
            <a:r>
              <a:rPr lang="nl-NL" sz="2600" dirty="0"/>
              <a:t>Buisverwarming</a:t>
            </a:r>
          </a:p>
          <a:p>
            <a:pPr indent="0">
              <a:buNone/>
            </a:pPr>
            <a:endParaRPr lang="nl-NL" sz="2600" dirty="0"/>
          </a:p>
          <a:p>
            <a:pPr marL="457200" indent="-457200"/>
            <a:endParaRPr lang="nl-NL" sz="2600" dirty="0"/>
          </a:p>
          <a:p>
            <a:pPr marL="342900" indent="-342900"/>
            <a:endParaRPr lang="nl-NL" sz="2600" dirty="0"/>
          </a:p>
          <a:p>
            <a:pPr indent="0">
              <a:buNone/>
            </a:pPr>
            <a:endParaRPr lang="nl-NL" dirty="0"/>
          </a:p>
          <a:p>
            <a:pPr indent="0">
              <a:buNone/>
            </a:pPr>
            <a:endParaRPr lang="nl-NL" dirty="0"/>
          </a:p>
        </p:txBody>
      </p:sp>
      <p:pic>
        <p:nvPicPr>
          <p:cNvPr id="6" name="Afbeelding 5">
            <a:extLst>
              <a:ext uri="{FF2B5EF4-FFF2-40B4-BE49-F238E27FC236}">
                <a16:creationId xmlns:a16="http://schemas.microsoft.com/office/drawing/2014/main" id="{CAAFED51-5F4C-D43D-0F22-8FA93BFE9175}"/>
              </a:ext>
            </a:extLst>
          </p:cNvPr>
          <p:cNvPicPr>
            <a:picLocks noChangeAspect="1"/>
          </p:cNvPicPr>
          <p:nvPr/>
        </p:nvPicPr>
        <p:blipFill>
          <a:blip r:embed="rId2"/>
          <a:stretch>
            <a:fillRect/>
          </a:stretch>
        </p:blipFill>
        <p:spPr>
          <a:xfrm>
            <a:off x="683442" y="3429000"/>
            <a:ext cx="4091757" cy="2921000"/>
          </a:xfrm>
          <a:prstGeom prst="rect">
            <a:avLst/>
          </a:prstGeom>
        </p:spPr>
      </p:pic>
      <p:pic>
        <p:nvPicPr>
          <p:cNvPr id="7" name="Afbeelding 6">
            <a:extLst>
              <a:ext uri="{FF2B5EF4-FFF2-40B4-BE49-F238E27FC236}">
                <a16:creationId xmlns:a16="http://schemas.microsoft.com/office/drawing/2014/main" id="{4AFFF655-A8EF-47ED-D561-97DBAD69207B}"/>
              </a:ext>
            </a:extLst>
          </p:cNvPr>
          <p:cNvPicPr>
            <a:picLocks noChangeAspect="1"/>
          </p:cNvPicPr>
          <p:nvPr/>
        </p:nvPicPr>
        <p:blipFill>
          <a:blip r:embed="rId3"/>
          <a:stretch>
            <a:fillRect/>
          </a:stretch>
        </p:blipFill>
        <p:spPr>
          <a:xfrm>
            <a:off x="5494865" y="3429000"/>
            <a:ext cx="4379310" cy="2921000"/>
          </a:xfrm>
          <a:prstGeom prst="rect">
            <a:avLst/>
          </a:prstGeom>
        </p:spPr>
      </p:pic>
    </p:spTree>
    <p:extLst>
      <p:ext uri="{BB962C8B-B14F-4D97-AF65-F5344CB8AC3E}">
        <p14:creationId xmlns:p14="http://schemas.microsoft.com/office/powerpoint/2010/main" val="406834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83443" y="1271304"/>
            <a:ext cx="9256424" cy="4350564"/>
          </a:xfrm>
        </p:spPr>
        <p:txBody>
          <a:bodyPr>
            <a:normAutofit/>
          </a:bodyPr>
          <a:lstStyle/>
          <a:p>
            <a:pPr indent="0">
              <a:buNone/>
            </a:pPr>
            <a:r>
              <a:rPr lang="nl-NL" dirty="0"/>
              <a:t>Boomteelt optimale groeifactoren in kas en tunnel:</a:t>
            </a:r>
          </a:p>
          <a:p>
            <a:pPr indent="0">
              <a:buNone/>
            </a:pPr>
            <a:endParaRPr lang="nl-NL" dirty="0"/>
          </a:p>
          <a:p>
            <a:pPr indent="0">
              <a:buNone/>
            </a:pPr>
            <a:r>
              <a:rPr lang="nl-NL" dirty="0"/>
              <a:t>Manieren om kassen duurzaam te verwarmen anno 2024</a:t>
            </a:r>
          </a:p>
          <a:p>
            <a:pPr marL="342900" indent="-342900"/>
            <a:endParaRPr lang="nl-NL" dirty="0"/>
          </a:p>
          <a:p>
            <a:pPr marL="342900" indent="-342900"/>
            <a:r>
              <a:rPr lang="nl-NL" dirty="0"/>
              <a:t>Warmte krachtsystemen</a:t>
            </a:r>
          </a:p>
          <a:p>
            <a:pPr marL="342900" indent="-342900"/>
            <a:r>
              <a:rPr lang="nl-NL" dirty="0"/>
              <a:t>Een warmtekrachtkoppeling (WKK) is een systeem waarbij een verbrandingsmotor gekoppeld wordt aan een generator. Door deze koppeling worden zowel warmte als elektriciteit opgewekt uit één soort brandstof, zoals aardgas, biogas of LNG. Het is een zeer efficiënte manier van energie opwekken met veel voordelen.</a:t>
            </a:r>
          </a:p>
          <a:p>
            <a:pPr marL="342900" indent="-342900"/>
            <a:endParaRPr lang="nl-NL" sz="2600" dirty="0"/>
          </a:p>
          <a:p>
            <a:pPr marL="342900" indent="-342900"/>
            <a:endParaRPr lang="nl-NL" sz="2600" dirty="0"/>
          </a:p>
          <a:p>
            <a:pPr indent="0">
              <a:buNone/>
            </a:pPr>
            <a:endParaRPr lang="nl-NL" dirty="0"/>
          </a:p>
          <a:p>
            <a:pPr indent="0">
              <a:buNone/>
            </a:pPr>
            <a:endParaRPr lang="nl-NL" dirty="0"/>
          </a:p>
        </p:txBody>
      </p:sp>
      <p:pic>
        <p:nvPicPr>
          <p:cNvPr id="3" name="Afbeelding 2">
            <a:extLst>
              <a:ext uri="{FF2B5EF4-FFF2-40B4-BE49-F238E27FC236}">
                <a16:creationId xmlns:a16="http://schemas.microsoft.com/office/drawing/2014/main" id="{99FBEB3B-491E-B986-6A84-4D32B83708CA}"/>
              </a:ext>
            </a:extLst>
          </p:cNvPr>
          <p:cNvPicPr>
            <a:picLocks noChangeAspect="1"/>
          </p:cNvPicPr>
          <p:nvPr/>
        </p:nvPicPr>
        <p:blipFill>
          <a:blip r:embed="rId2"/>
          <a:stretch>
            <a:fillRect/>
          </a:stretch>
        </p:blipFill>
        <p:spPr>
          <a:xfrm>
            <a:off x="9535442" y="363419"/>
            <a:ext cx="2549041" cy="2345914"/>
          </a:xfrm>
          <a:prstGeom prst="rect">
            <a:avLst/>
          </a:prstGeom>
        </p:spPr>
      </p:pic>
    </p:spTree>
    <p:extLst>
      <p:ext uri="{BB962C8B-B14F-4D97-AF65-F5344CB8AC3E}">
        <p14:creationId xmlns:p14="http://schemas.microsoft.com/office/powerpoint/2010/main" val="293776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83443" y="1271304"/>
            <a:ext cx="9256424" cy="5586696"/>
          </a:xfrm>
        </p:spPr>
        <p:txBody>
          <a:bodyPr>
            <a:normAutofit fontScale="77500" lnSpcReduction="20000"/>
          </a:bodyPr>
          <a:lstStyle/>
          <a:p>
            <a:pPr indent="0">
              <a:buNone/>
            </a:pPr>
            <a:r>
              <a:rPr lang="nl-NL" sz="3100" dirty="0"/>
              <a:t>Boomteelt optimale groeifactoren in kas en tunnel:</a:t>
            </a:r>
          </a:p>
          <a:p>
            <a:pPr indent="0">
              <a:buNone/>
            </a:pPr>
            <a:endParaRPr lang="nl-NL" sz="3100" dirty="0"/>
          </a:p>
          <a:p>
            <a:pPr indent="0">
              <a:buNone/>
            </a:pPr>
            <a:r>
              <a:rPr lang="nl-NL" sz="3100" dirty="0"/>
              <a:t>Manieren om kassen duurzaam te verwarmen anno 2024</a:t>
            </a:r>
          </a:p>
          <a:p>
            <a:pPr marL="342900" indent="-342900"/>
            <a:endParaRPr lang="nl-NL" sz="3100" dirty="0"/>
          </a:p>
          <a:p>
            <a:pPr marL="342900" indent="-342900"/>
            <a:r>
              <a:rPr lang="nl-NL" sz="3100" dirty="0"/>
              <a:t>WKK: EFFICIËNT EN MILIEUVRIENDELIJK</a:t>
            </a:r>
          </a:p>
          <a:p>
            <a:pPr marL="342900" indent="-342900"/>
            <a:r>
              <a:rPr lang="nl-NL" sz="3100" dirty="0"/>
              <a:t>Organisaties die continu veel warmte- en energievraag hebben, zijn gebaat bij de voordelen van warmtekrachtkoppelingen (</a:t>
            </a:r>
            <a:r>
              <a:rPr lang="nl-NL" sz="3100" dirty="0" err="1"/>
              <a:t>WKK’s</a:t>
            </a:r>
            <a:r>
              <a:rPr lang="nl-NL" sz="3100" dirty="0"/>
              <a:t>). Maar een WKK is ook aantrekkelijk voor organisaties die CO2 gebruiken in hun processen, zoals tuinbouwbedrijven. Met een WKK creëer je namelijk een kleine energiecentrale die op een zeer efficiënte en milieuvriendelijke manier energie opwekt.</a:t>
            </a:r>
          </a:p>
          <a:p>
            <a:pPr marL="342900" indent="-342900"/>
            <a:endParaRPr lang="nl-NL" sz="3100" dirty="0"/>
          </a:p>
          <a:p>
            <a:pPr marL="342900" indent="-342900"/>
            <a:r>
              <a:rPr lang="nl-NL" sz="3100" dirty="0"/>
              <a:t>RENDEMENT VAN RUIM 96%</a:t>
            </a:r>
          </a:p>
          <a:p>
            <a:pPr marL="342900" indent="-342900"/>
            <a:r>
              <a:rPr lang="nl-NL" sz="3100" dirty="0"/>
              <a:t>Het grootste voordeel van </a:t>
            </a:r>
            <a:r>
              <a:rPr lang="nl-NL" sz="3100" dirty="0" err="1"/>
              <a:t>WKK’s</a:t>
            </a:r>
            <a:r>
              <a:rPr lang="nl-NL" sz="3100" dirty="0"/>
              <a:t> is het hoge rendement. Dit ligt hoger dan wanneer warmte en elektriciteit los van elkaar opgewekt zouden worden. Het totaalrendement van de </a:t>
            </a:r>
            <a:r>
              <a:rPr lang="nl-NL" sz="3100" dirty="0" err="1"/>
              <a:t>WKK’s</a:t>
            </a:r>
            <a:r>
              <a:rPr lang="nl-NL" sz="3100" dirty="0"/>
              <a:t> van Caterpillar ligt op ruim 96%.</a:t>
            </a:r>
          </a:p>
          <a:p>
            <a:pPr indent="0">
              <a:buNone/>
            </a:pPr>
            <a:endParaRPr lang="nl-NL" sz="3100" dirty="0"/>
          </a:p>
          <a:p>
            <a:pPr indent="0">
              <a:buNone/>
            </a:pPr>
            <a:endParaRPr lang="nl-NL" dirty="0"/>
          </a:p>
        </p:txBody>
      </p:sp>
      <p:pic>
        <p:nvPicPr>
          <p:cNvPr id="3" name="Afbeelding 2">
            <a:extLst>
              <a:ext uri="{FF2B5EF4-FFF2-40B4-BE49-F238E27FC236}">
                <a16:creationId xmlns:a16="http://schemas.microsoft.com/office/drawing/2014/main" id="{BB394812-7816-F969-D8A1-89F819D1680A}"/>
              </a:ext>
            </a:extLst>
          </p:cNvPr>
          <p:cNvPicPr>
            <a:picLocks noChangeAspect="1"/>
          </p:cNvPicPr>
          <p:nvPr/>
        </p:nvPicPr>
        <p:blipFill>
          <a:blip r:embed="rId2"/>
          <a:stretch>
            <a:fillRect/>
          </a:stretch>
        </p:blipFill>
        <p:spPr>
          <a:xfrm>
            <a:off x="10007600" y="4504267"/>
            <a:ext cx="2041042" cy="1878396"/>
          </a:xfrm>
          <a:prstGeom prst="rect">
            <a:avLst/>
          </a:prstGeom>
        </p:spPr>
      </p:pic>
    </p:spTree>
    <p:extLst>
      <p:ext uri="{BB962C8B-B14F-4D97-AF65-F5344CB8AC3E}">
        <p14:creationId xmlns:p14="http://schemas.microsoft.com/office/powerpoint/2010/main" val="9704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83443" y="1271304"/>
            <a:ext cx="9256424" cy="3471332"/>
          </a:xfrm>
        </p:spPr>
        <p:txBody>
          <a:bodyPr>
            <a:normAutofit/>
          </a:bodyPr>
          <a:lstStyle/>
          <a:p>
            <a:pPr indent="0">
              <a:buNone/>
            </a:pPr>
            <a:r>
              <a:rPr lang="nl-NL" dirty="0"/>
              <a:t>Boomteelt optimale groeifactoren in kas en tunnel:</a:t>
            </a:r>
          </a:p>
          <a:p>
            <a:pPr indent="0">
              <a:buNone/>
            </a:pPr>
            <a:endParaRPr lang="nl-NL" sz="2600" dirty="0"/>
          </a:p>
          <a:p>
            <a:pPr marL="342900" indent="-342900"/>
            <a:r>
              <a:rPr lang="nl-NL" sz="2600" dirty="0"/>
              <a:t>Manieren om kassen duurzaam te verwarmen anno 2024</a:t>
            </a:r>
          </a:p>
          <a:p>
            <a:pPr marL="342900" indent="-342900"/>
            <a:endParaRPr lang="nl-NL" sz="2600" dirty="0"/>
          </a:p>
          <a:p>
            <a:pPr indent="0">
              <a:buNone/>
            </a:pPr>
            <a:r>
              <a:rPr lang="nl-NL" dirty="0"/>
              <a:t>Warmtenet</a:t>
            </a:r>
          </a:p>
          <a:p>
            <a:pPr indent="0">
              <a:buNone/>
            </a:pPr>
            <a:endParaRPr lang="nl-NL" dirty="0"/>
          </a:p>
        </p:txBody>
      </p:sp>
      <p:pic>
        <p:nvPicPr>
          <p:cNvPr id="6" name="Afbeelding 5">
            <a:extLst>
              <a:ext uri="{FF2B5EF4-FFF2-40B4-BE49-F238E27FC236}">
                <a16:creationId xmlns:a16="http://schemas.microsoft.com/office/drawing/2014/main" id="{D626329D-FF02-FF02-DD3D-40DCEF4AB120}"/>
              </a:ext>
            </a:extLst>
          </p:cNvPr>
          <p:cNvPicPr>
            <a:picLocks noChangeAspect="1"/>
          </p:cNvPicPr>
          <p:nvPr/>
        </p:nvPicPr>
        <p:blipFill>
          <a:blip r:embed="rId2"/>
          <a:stretch>
            <a:fillRect/>
          </a:stretch>
        </p:blipFill>
        <p:spPr>
          <a:xfrm>
            <a:off x="183011" y="1185994"/>
            <a:ext cx="10171722" cy="5579429"/>
          </a:xfrm>
          <a:prstGeom prst="rect">
            <a:avLst/>
          </a:prstGeom>
        </p:spPr>
      </p:pic>
      <p:pic>
        <p:nvPicPr>
          <p:cNvPr id="8" name="Afbeelding 7">
            <a:extLst>
              <a:ext uri="{FF2B5EF4-FFF2-40B4-BE49-F238E27FC236}">
                <a16:creationId xmlns:a16="http://schemas.microsoft.com/office/drawing/2014/main" id="{A8299DCE-1B1E-4F12-D287-C4EB15E032F1}"/>
              </a:ext>
            </a:extLst>
          </p:cNvPr>
          <p:cNvPicPr>
            <a:picLocks noChangeAspect="1"/>
          </p:cNvPicPr>
          <p:nvPr/>
        </p:nvPicPr>
        <p:blipFill>
          <a:blip r:embed="rId3"/>
          <a:stretch>
            <a:fillRect/>
          </a:stretch>
        </p:blipFill>
        <p:spPr>
          <a:xfrm>
            <a:off x="3801861" y="1366414"/>
            <a:ext cx="3377872" cy="665585"/>
          </a:xfrm>
          <a:prstGeom prst="rect">
            <a:avLst/>
          </a:prstGeom>
        </p:spPr>
      </p:pic>
    </p:spTree>
    <p:extLst>
      <p:ext uri="{BB962C8B-B14F-4D97-AF65-F5344CB8AC3E}">
        <p14:creationId xmlns:p14="http://schemas.microsoft.com/office/powerpoint/2010/main" val="333280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57008" y="1056540"/>
            <a:ext cx="8655288" cy="3471332"/>
          </a:xfrm>
        </p:spPr>
        <p:txBody>
          <a:bodyPr/>
          <a:lstStyle/>
          <a:p>
            <a:pPr indent="0">
              <a:buNone/>
            </a:pPr>
            <a:r>
              <a:rPr lang="nl-NL" dirty="0"/>
              <a:t>Boomteelt optimale groeifactoren in kas en tunnel:</a:t>
            </a:r>
          </a:p>
          <a:p>
            <a:pPr indent="0">
              <a:buNone/>
            </a:pPr>
            <a:endParaRPr lang="nl-NL" dirty="0"/>
          </a:p>
          <a:p>
            <a:pPr marL="342900" indent="-342900"/>
            <a:r>
              <a:rPr lang="nl-NL" dirty="0"/>
              <a:t>Licht</a:t>
            </a:r>
          </a:p>
          <a:p>
            <a:pPr indent="0">
              <a:buNone/>
            </a:pPr>
            <a:endParaRPr lang="nl-NL" dirty="0"/>
          </a:p>
          <a:p>
            <a:pPr indent="0">
              <a:buNone/>
            </a:pPr>
            <a:endParaRPr lang="nl-NL" dirty="0"/>
          </a:p>
          <a:p>
            <a:pPr indent="0">
              <a:buNone/>
            </a:pPr>
            <a:endParaRPr lang="nl-NL" dirty="0"/>
          </a:p>
        </p:txBody>
      </p:sp>
      <p:sp>
        <p:nvSpPr>
          <p:cNvPr id="3" name="Rechthoek 2">
            <a:extLst>
              <a:ext uri="{FF2B5EF4-FFF2-40B4-BE49-F238E27FC236}">
                <a16:creationId xmlns:a16="http://schemas.microsoft.com/office/drawing/2014/main" id="{BE6E8619-8FB5-4965-B84D-FB2D03304AA0}"/>
              </a:ext>
            </a:extLst>
          </p:cNvPr>
          <p:cNvSpPr/>
          <p:nvPr/>
        </p:nvSpPr>
        <p:spPr>
          <a:xfrm>
            <a:off x="530398" y="1656000"/>
            <a:ext cx="10020886" cy="5170646"/>
          </a:xfrm>
          <a:prstGeom prst="rect">
            <a:avLst/>
          </a:prstGeom>
        </p:spPr>
        <p:txBody>
          <a:bodyPr wrap="square">
            <a:spAutoFit/>
          </a:bodyPr>
          <a:lstStyle/>
          <a:p>
            <a:endParaRPr lang="nl-NL" sz="2400" dirty="0"/>
          </a:p>
          <a:p>
            <a:r>
              <a:rPr lang="nl-NL" sz="2400" dirty="0"/>
              <a:t>In de tuinbouw geldt als vuistregel: 1% meer licht = 1% meer productie. De plant gebruikt de zonne-energie die in het licht zit voor de productie. Daarbij maakt de kleur van het licht en de lengte van de dag (lichtperiode) ook erg veel uit.</a:t>
            </a:r>
          </a:p>
          <a:p>
            <a:r>
              <a:rPr lang="nl-NL" sz="2400" dirty="0"/>
              <a:t> In de tuinbouw wordt vaak gesproken over PAR-licht. PAR staat voor de Engelse afkorting van fotosynthetisch actieve </a:t>
            </a:r>
            <a:r>
              <a:rPr lang="nl-NL" sz="2400" dirty="0" err="1"/>
              <a:t>straling,dat</a:t>
            </a:r>
            <a:r>
              <a:rPr lang="nl-NL" sz="2400" dirty="0"/>
              <a:t> wat de plant echt kan gebruiken voor de fotosynthese. Dat ligt tussen de 400 en 700 nanometer golflengte (ofwel tussen violet en </a:t>
            </a:r>
            <a:r>
              <a:rPr lang="nl-NL" sz="2400" dirty="0" err="1"/>
              <a:t>verrood</a:t>
            </a:r>
            <a:r>
              <a:rPr lang="nl-NL" sz="2400" dirty="0"/>
              <a:t>).</a:t>
            </a:r>
          </a:p>
          <a:p>
            <a:r>
              <a:rPr lang="nl-NL" sz="2400" dirty="0"/>
              <a:t>De plant kan drie dingen doen met zonne-energie:</a:t>
            </a:r>
          </a:p>
          <a:p>
            <a:r>
              <a:rPr lang="nl-NL" sz="2400" dirty="0"/>
              <a:t>Fotosynthese</a:t>
            </a:r>
          </a:p>
          <a:p>
            <a:r>
              <a:rPr lang="nl-NL" sz="2400" dirty="0"/>
              <a:t>Fluorescentie</a:t>
            </a:r>
          </a:p>
          <a:p>
            <a:r>
              <a:rPr lang="nl-NL" sz="2400" dirty="0"/>
              <a:t>Opwarming</a:t>
            </a:r>
          </a:p>
          <a:p>
            <a:endParaRPr lang="nl-NL" dirty="0"/>
          </a:p>
        </p:txBody>
      </p:sp>
      <p:pic>
        <p:nvPicPr>
          <p:cNvPr id="8" name="Afbeelding 7">
            <a:extLst>
              <a:ext uri="{FF2B5EF4-FFF2-40B4-BE49-F238E27FC236}">
                <a16:creationId xmlns:a16="http://schemas.microsoft.com/office/drawing/2014/main" id="{092B4C6D-5417-4181-A53D-A884E069C662}"/>
              </a:ext>
            </a:extLst>
          </p:cNvPr>
          <p:cNvPicPr>
            <a:picLocks noChangeAspect="1"/>
          </p:cNvPicPr>
          <p:nvPr/>
        </p:nvPicPr>
        <p:blipFill>
          <a:blip r:embed="rId2"/>
          <a:stretch>
            <a:fillRect/>
          </a:stretch>
        </p:blipFill>
        <p:spPr>
          <a:xfrm>
            <a:off x="3671669" y="5346061"/>
            <a:ext cx="5064368" cy="1511939"/>
          </a:xfrm>
          <a:prstGeom prst="rect">
            <a:avLst/>
          </a:prstGeom>
        </p:spPr>
      </p:pic>
    </p:spTree>
    <p:extLst>
      <p:ext uri="{BB962C8B-B14F-4D97-AF65-F5344CB8AC3E}">
        <p14:creationId xmlns:p14="http://schemas.microsoft.com/office/powerpoint/2010/main" val="189840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755999" y="576000"/>
            <a:ext cx="10053963" cy="1080000"/>
          </a:xfrm>
        </p:spPr>
        <p:txBody>
          <a:bodyPr>
            <a:normAutofit fontScale="90000"/>
          </a:bodyPr>
          <a:lstStyle/>
          <a:p>
            <a:pPr algn="ctr"/>
            <a:r>
              <a:rPr lang="nl-NL" dirty="0"/>
              <a:t>Verzorgen gewas 1</a:t>
            </a:r>
            <a:br>
              <a:rPr lang="nl-NL" dirty="0"/>
            </a:br>
            <a:r>
              <a:rPr lang="nl-NL" dirty="0"/>
              <a:t>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55998" y="1930662"/>
            <a:ext cx="11229675" cy="4351338"/>
          </a:xfrm>
        </p:spPr>
        <p:txBody>
          <a:bodyPr/>
          <a:lstStyle/>
          <a:p>
            <a:pPr indent="0">
              <a:buNone/>
            </a:pPr>
            <a:r>
              <a:rPr lang="nl-NL" dirty="0"/>
              <a:t>Les schema:</a:t>
            </a:r>
          </a:p>
          <a:p>
            <a:pPr marL="457200" indent="-457200">
              <a:buAutoNum type="arabicPeriod"/>
            </a:pPr>
            <a:r>
              <a:rPr lang="nl-NL" dirty="0"/>
              <a:t>Hydroponics</a:t>
            </a:r>
          </a:p>
          <a:p>
            <a:pPr marL="457200" indent="-457200">
              <a:buAutoNum type="arabicPeriod"/>
            </a:pPr>
            <a:r>
              <a:rPr lang="nl-NL" dirty="0"/>
              <a:t>Introductie</a:t>
            </a:r>
          </a:p>
          <a:p>
            <a:pPr marL="457200" indent="-457200">
              <a:buAutoNum type="arabicPeriod"/>
            </a:pPr>
            <a:r>
              <a:rPr lang="nl-NL" dirty="0"/>
              <a:t>Kas &amp; Tunnel</a:t>
            </a:r>
          </a:p>
          <a:p>
            <a:pPr marL="457200" indent="-457200">
              <a:buAutoNum type="arabicPeriod"/>
            </a:pPr>
            <a:r>
              <a:rPr lang="nl-NL" dirty="0"/>
              <a:t>Verzorgen bomen</a:t>
            </a:r>
          </a:p>
          <a:p>
            <a:pPr marL="457200" indent="-457200">
              <a:buAutoNum type="arabicPeriod"/>
            </a:pPr>
            <a:r>
              <a:rPr lang="nl-NL" dirty="0"/>
              <a:t>Verzorgen struiken en vaste planten</a:t>
            </a:r>
          </a:p>
        </p:txBody>
      </p:sp>
      <p:pic>
        <p:nvPicPr>
          <p:cNvPr id="3" name="Afbeelding 2">
            <a:extLst>
              <a:ext uri="{FF2B5EF4-FFF2-40B4-BE49-F238E27FC236}">
                <a16:creationId xmlns:a16="http://schemas.microsoft.com/office/drawing/2014/main" id="{CE270598-303F-4778-9F50-425ED41584EF}"/>
              </a:ext>
            </a:extLst>
          </p:cNvPr>
          <p:cNvPicPr>
            <a:picLocks noChangeAspect="1"/>
          </p:cNvPicPr>
          <p:nvPr/>
        </p:nvPicPr>
        <p:blipFill>
          <a:blip r:embed="rId2"/>
          <a:stretch>
            <a:fillRect/>
          </a:stretch>
        </p:blipFill>
        <p:spPr>
          <a:xfrm>
            <a:off x="6096000" y="2510563"/>
            <a:ext cx="4333889" cy="2884006"/>
          </a:xfrm>
          <a:prstGeom prst="rect">
            <a:avLst/>
          </a:prstGeom>
        </p:spPr>
      </p:pic>
    </p:spTree>
    <p:extLst>
      <p:ext uri="{BB962C8B-B14F-4D97-AF65-F5344CB8AC3E}">
        <p14:creationId xmlns:p14="http://schemas.microsoft.com/office/powerpoint/2010/main" val="384447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A2DFEB8-220E-4877-BF35-34D29B781856}"/>
              </a:ext>
            </a:extLst>
          </p:cNvPr>
          <p:cNvSpPr/>
          <p:nvPr/>
        </p:nvSpPr>
        <p:spPr>
          <a:xfrm>
            <a:off x="563880" y="343376"/>
            <a:ext cx="6096000" cy="243143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Arial"/>
                <a:ea typeface="+mn-ea"/>
                <a:cs typeface="+mn-cs"/>
              </a:rPr>
              <a:t>Benutting van zonne-energie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De plant kan drie dingen doen met zonne-energie: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Fotosynthese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Fluorescentie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Opwarming</a:t>
            </a:r>
          </a:p>
        </p:txBody>
      </p:sp>
      <p:sp>
        <p:nvSpPr>
          <p:cNvPr id="3" name="Rechthoek 2">
            <a:extLst>
              <a:ext uri="{FF2B5EF4-FFF2-40B4-BE49-F238E27FC236}">
                <a16:creationId xmlns:a16="http://schemas.microsoft.com/office/drawing/2014/main" id="{414231A7-D474-4454-9845-1C1736F137D5}"/>
              </a:ext>
            </a:extLst>
          </p:cNvPr>
          <p:cNvSpPr/>
          <p:nvPr/>
        </p:nvSpPr>
        <p:spPr>
          <a:xfrm>
            <a:off x="563880" y="2975522"/>
            <a:ext cx="9022572"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Fotosynthese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Fotosynthese is de benutting van zonne-energie bij de aanmaak van assimilaten. Door de zonne-energie komt een elektron in het bladgroen op een hoger energieniveau. In een hele keten van reacties vervalt het weer naar zijn oorspronkelijke niveau. Daarbij wordt die ingevangen energie overgedragen op allerlei chemische stoffen en uiteindelijk gebruikt voor het omzetten van water en kooldioxide in suikers.</a:t>
            </a:r>
          </a:p>
        </p:txBody>
      </p:sp>
      <p:pic>
        <p:nvPicPr>
          <p:cNvPr id="4" name="Afbeelding 3">
            <a:extLst>
              <a:ext uri="{FF2B5EF4-FFF2-40B4-BE49-F238E27FC236}">
                <a16:creationId xmlns:a16="http://schemas.microsoft.com/office/drawing/2014/main" id="{BED34886-6704-4200-B483-9C8B2B977837}"/>
              </a:ext>
            </a:extLst>
          </p:cNvPr>
          <p:cNvPicPr>
            <a:picLocks noChangeAspect="1"/>
          </p:cNvPicPr>
          <p:nvPr/>
        </p:nvPicPr>
        <p:blipFill>
          <a:blip r:embed="rId2"/>
          <a:stretch>
            <a:fillRect/>
          </a:stretch>
        </p:blipFill>
        <p:spPr>
          <a:xfrm>
            <a:off x="8959183" y="557366"/>
            <a:ext cx="2562225" cy="1790700"/>
          </a:xfrm>
          <a:prstGeom prst="rect">
            <a:avLst/>
          </a:prstGeom>
        </p:spPr>
      </p:pic>
    </p:spTree>
    <p:extLst>
      <p:ext uri="{BB962C8B-B14F-4D97-AF65-F5344CB8AC3E}">
        <p14:creationId xmlns:p14="http://schemas.microsoft.com/office/powerpoint/2010/main" val="372251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985393E-1644-4FD0-B6A0-EE7AAC3BA8B8}"/>
              </a:ext>
            </a:extLst>
          </p:cNvPr>
          <p:cNvPicPr>
            <a:picLocks noChangeAspect="1"/>
          </p:cNvPicPr>
          <p:nvPr/>
        </p:nvPicPr>
        <p:blipFill>
          <a:blip r:embed="rId2"/>
          <a:stretch>
            <a:fillRect/>
          </a:stretch>
        </p:blipFill>
        <p:spPr>
          <a:xfrm>
            <a:off x="9653242" y="4393732"/>
            <a:ext cx="2411381" cy="1598913"/>
          </a:xfrm>
          <a:prstGeom prst="rect">
            <a:avLst/>
          </a:prstGeom>
        </p:spPr>
      </p:pic>
      <p:sp>
        <p:nvSpPr>
          <p:cNvPr id="3" name="Rechthoek 2">
            <a:extLst>
              <a:ext uri="{FF2B5EF4-FFF2-40B4-BE49-F238E27FC236}">
                <a16:creationId xmlns:a16="http://schemas.microsoft.com/office/drawing/2014/main" id="{3C14163B-CBE7-4092-B044-C40B4325D3C7}"/>
              </a:ext>
            </a:extLst>
          </p:cNvPr>
          <p:cNvSpPr/>
          <p:nvPr/>
        </p:nvSpPr>
        <p:spPr>
          <a:xfrm>
            <a:off x="472440" y="1120676"/>
            <a:ext cx="9512218"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Fluorescentie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Het elektron kan echter ook meteen terugvallen naar een lager energieniveau. Dan zendt het licht uit. Dat heet fluorescentie. Die fluorescentie kun je meten met een instrument. De plant fluoresceert altijd een beetje, maar een hoog niveau betekent dat er iets mis is met de fotosynthese. Deze fluorescentie</a:t>
            </a:r>
            <a:r>
              <a:rPr kumimoji="0" lang="nl-NL" sz="2400" b="0" i="0" u="none" strike="noStrike" kern="1200" cap="none" spc="0" normalizeH="0" noProof="0" dirty="0">
                <a:ln>
                  <a:noFill/>
                </a:ln>
                <a:solidFill>
                  <a:prstClr val="black"/>
                </a:solidFill>
                <a:effectLst/>
                <a:uLnTx/>
                <a:uFillTx/>
                <a:latin typeface="Arial"/>
                <a:ea typeface="+mn-ea"/>
                <a:cs typeface="+mn-cs"/>
              </a:rPr>
              <a:t> is goed als de plant actief is. De fotosynthese meter registreert de fluorescentie</a:t>
            </a:r>
            <a:endParaRPr kumimoji="0" lang="nl-NL"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Rechthoek 3">
            <a:extLst>
              <a:ext uri="{FF2B5EF4-FFF2-40B4-BE49-F238E27FC236}">
                <a16:creationId xmlns:a16="http://schemas.microsoft.com/office/drawing/2014/main" id="{571A2EBC-0833-42A0-B43D-51C0EEEB0006}"/>
              </a:ext>
            </a:extLst>
          </p:cNvPr>
          <p:cNvSpPr/>
          <p:nvPr/>
        </p:nvSpPr>
        <p:spPr>
          <a:xfrm>
            <a:off x="472440" y="4125695"/>
            <a:ext cx="9777689"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Opwarming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Het derde effect van licht is opwarming van de plant. Dat kan nuttig zijn; veel processen gaan sneller bij een hogere temperatuur. Maar te veel opwarming leidt tot hittestress. Door verdamping kan de plant haar temperatuur acceptabel houden</a:t>
            </a:r>
            <a:r>
              <a:rPr kumimoji="0" lang="nl-NL" sz="2800" b="0" i="0" u="none" strike="noStrike" kern="1200" cap="none" spc="0" normalizeH="0" baseline="0" noProof="0" dirty="0">
                <a:ln>
                  <a:noFill/>
                </a:ln>
                <a:solidFill>
                  <a:prstClr val="black"/>
                </a:solidFill>
                <a:effectLst/>
                <a:uLnTx/>
                <a:uFillTx/>
                <a:latin typeface="Arial"/>
                <a:ea typeface="+mn-ea"/>
                <a:cs typeface="+mn-cs"/>
              </a:rPr>
              <a:t>.</a:t>
            </a:r>
          </a:p>
        </p:txBody>
      </p:sp>
      <p:sp>
        <p:nvSpPr>
          <p:cNvPr id="5" name="Rechthoek 4">
            <a:extLst>
              <a:ext uri="{FF2B5EF4-FFF2-40B4-BE49-F238E27FC236}">
                <a16:creationId xmlns:a16="http://schemas.microsoft.com/office/drawing/2014/main" id="{D950060B-7402-40C7-86D2-BBF51EFE580B}"/>
              </a:ext>
            </a:extLst>
          </p:cNvPr>
          <p:cNvSpPr/>
          <p:nvPr/>
        </p:nvSpPr>
        <p:spPr>
          <a:xfrm>
            <a:off x="472440" y="423981"/>
            <a:ext cx="5804794" cy="584775"/>
          </a:xfrm>
          <a:prstGeom prst="rect">
            <a:avLst/>
          </a:prstGeom>
        </p:spPr>
        <p:txBody>
          <a:bodyPr wrap="none">
            <a:spAutoFit/>
          </a:bodyPr>
          <a:lstStyle/>
          <a:p>
            <a:pPr lvl="0">
              <a:defRPr/>
            </a:pPr>
            <a:r>
              <a:rPr lang="nl-NL" sz="3200" b="1" dirty="0">
                <a:solidFill>
                  <a:prstClr val="black"/>
                </a:solidFill>
              </a:rPr>
              <a:t>Benutting van zonne-energie</a:t>
            </a:r>
          </a:p>
        </p:txBody>
      </p:sp>
      <p:pic>
        <p:nvPicPr>
          <p:cNvPr id="6" name="Afbeelding 5">
            <a:extLst>
              <a:ext uri="{FF2B5EF4-FFF2-40B4-BE49-F238E27FC236}">
                <a16:creationId xmlns:a16="http://schemas.microsoft.com/office/drawing/2014/main" id="{21786210-2CB1-4EBF-A79F-9DEF1D4A1001}"/>
              </a:ext>
            </a:extLst>
          </p:cNvPr>
          <p:cNvPicPr>
            <a:picLocks noChangeAspect="1"/>
          </p:cNvPicPr>
          <p:nvPr/>
        </p:nvPicPr>
        <p:blipFill>
          <a:blip r:embed="rId3"/>
          <a:stretch>
            <a:fillRect/>
          </a:stretch>
        </p:blipFill>
        <p:spPr>
          <a:xfrm>
            <a:off x="9674943" y="156145"/>
            <a:ext cx="2389680" cy="1598913"/>
          </a:xfrm>
          <a:prstGeom prst="rect">
            <a:avLst/>
          </a:prstGeom>
        </p:spPr>
      </p:pic>
    </p:spTree>
    <p:extLst>
      <p:ext uri="{BB962C8B-B14F-4D97-AF65-F5344CB8AC3E}">
        <p14:creationId xmlns:p14="http://schemas.microsoft.com/office/powerpoint/2010/main" val="134683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F322077-7E12-44C8-BC38-DDFDEDFC1E15}"/>
              </a:ext>
            </a:extLst>
          </p:cNvPr>
          <p:cNvSpPr/>
          <p:nvPr/>
        </p:nvSpPr>
        <p:spPr>
          <a:xfrm>
            <a:off x="644504" y="551289"/>
            <a:ext cx="9458141" cy="5386090"/>
          </a:xfrm>
          <a:prstGeom prst="rect">
            <a:avLst/>
          </a:prstGeom>
        </p:spPr>
        <p:txBody>
          <a:bodyPr wrap="square">
            <a:spAutoFit/>
          </a:bodyPr>
          <a:lstStyle/>
          <a:p>
            <a:r>
              <a:rPr lang="nl-NL" sz="3200" b="1" dirty="0"/>
              <a:t>Sturen met de lichtkleur</a:t>
            </a:r>
          </a:p>
          <a:p>
            <a:r>
              <a:rPr lang="nl-NL" sz="2400" dirty="0"/>
              <a:t>Daglicht bestaat uit verschillende kleuren. Wat ons oog ziet, wijkt behoorlijk af van wat planten kunnen benutten. We zien vooral groen, geel en oranje goed. Planten hebben een voorkeur voor blauw en rood. Daarom zie je bij proeven met </a:t>
            </a:r>
            <a:r>
              <a:rPr lang="nl-NL" sz="2400" dirty="0" err="1"/>
              <a:t>LED’s</a:t>
            </a:r>
            <a:r>
              <a:rPr lang="nl-NL" sz="2400" dirty="0"/>
              <a:t> vaak blauwe en rode lampjes. Maar voor de fotosynthese is dat niet nodig. Planten kunnen ook met andere kleuren licht nog goed uit de voeten voor de fotosynthese.</a:t>
            </a:r>
          </a:p>
          <a:p>
            <a:endParaRPr lang="nl-NL" sz="2400" dirty="0"/>
          </a:p>
          <a:p>
            <a:r>
              <a:rPr lang="nl-NL" sz="2400" dirty="0"/>
              <a:t>Wel kun je met lichtkleuren bepaalde processen sturen. Bijvoorbeeld de strekking. Die kun je wat remmen met rood licht, nuttig als een potplant compact moet blijven. Ook blauw licht speelt een rol, maar hoe het precies werkt, moet nog nader onderzocht worden.</a:t>
            </a:r>
          </a:p>
          <a:p>
            <a:r>
              <a:rPr lang="nl-NL" sz="2400" dirty="0"/>
              <a:t>Het is aantrekkelijk om planten te kunnen sturen met gekleurd licht. </a:t>
            </a:r>
          </a:p>
        </p:txBody>
      </p:sp>
      <p:pic>
        <p:nvPicPr>
          <p:cNvPr id="3" name="Afbeelding 2">
            <a:extLst>
              <a:ext uri="{FF2B5EF4-FFF2-40B4-BE49-F238E27FC236}">
                <a16:creationId xmlns:a16="http://schemas.microsoft.com/office/drawing/2014/main" id="{46BA15A3-3BA6-485D-8EE4-53F27B8E6EFE}"/>
              </a:ext>
            </a:extLst>
          </p:cNvPr>
          <p:cNvPicPr>
            <a:picLocks noChangeAspect="1"/>
          </p:cNvPicPr>
          <p:nvPr/>
        </p:nvPicPr>
        <p:blipFill>
          <a:blip r:embed="rId2"/>
          <a:stretch>
            <a:fillRect/>
          </a:stretch>
        </p:blipFill>
        <p:spPr>
          <a:xfrm>
            <a:off x="10102645" y="364428"/>
            <a:ext cx="1882877" cy="1112386"/>
          </a:xfrm>
          <a:prstGeom prst="rect">
            <a:avLst/>
          </a:prstGeom>
        </p:spPr>
      </p:pic>
    </p:spTree>
    <p:extLst>
      <p:ext uri="{BB962C8B-B14F-4D97-AF65-F5344CB8AC3E}">
        <p14:creationId xmlns:p14="http://schemas.microsoft.com/office/powerpoint/2010/main" val="411619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Microsoft Word - Invloed van golflengtes op het gewas.doc - Google Chrome"/>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45598" t="42078" r="24084" b="28138"/>
          <a:stretch/>
        </p:blipFill>
        <p:spPr>
          <a:xfrm>
            <a:off x="433834" y="182189"/>
            <a:ext cx="9344348" cy="6189113"/>
          </a:xfrm>
        </p:spPr>
      </p:pic>
    </p:spTree>
    <p:extLst>
      <p:ext uri="{BB962C8B-B14F-4D97-AF65-F5344CB8AC3E}">
        <p14:creationId xmlns:p14="http://schemas.microsoft.com/office/powerpoint/2010/main" val="1235760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F3AFE19-4156-46C2-8083-4608496E17B8}"/>
              </a:ext>
            </a:extLst>
          </p:cNvPr>
          <p:cNvPicPr>
            <a:picLocks noChangeAspect="1"/>
          </p:cNvPicPr>
          <p:nvPr/>
        </p:nvPicPr>
        <p:blipFill>
          <a:blip r:embed="rId2"/>
          <a:stretch>
            <a:fillRect/>
          </a:stretch>
        </p:blipFill>
        <p:spPr>
          <a:xfrm>
            <a:off x="8890782" y="189965"/>
            <a:ext cx="3080824" cy="2772979"/>
          </a:xfrm>
          <a:prstGeom prst="rect">
            <a:avLst/>
          </a:prstGeom>
        </p:spPr>
      </p:pic>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56801" y="1227278"/>
            <a:ext cx="8655288" cy="3471332"/>
          </a:xfrm>
        </p:spPr>
        <p:txBody>
          <a:bodyPr/>
          <a:lstStyle/>
          <a:p>
            <a:pPr indent="0">
              <a:buNone/>
            </a:pPr>
            <a:r>
              <a:rPr lang="nl-NL" dirty="0"/>
              <a:t>Boomteelt optimale groeifactoren in kas en tunnel:</a:t>
            </a:r>
          </a:p>
          <a:p>
            <a:pPr indent="0">
              <a:buNone/>
            </a:pPr>
            <a:endParaRPr lang="nl-NL" dirty="0"/>
          </a:p>
          <a:p>
            <a:pPr marL="342900" indent="-342900"/>
            <a:r>
              <a:rPr lang="nl-NL" dirty="0"/>
              <a:t>CO2</a:t>
            </a:r>
          </a:p>
          <a:p>
            <a:pPr indent="0">
              <a:buNone/>
            </a:pPr>
            <a:endParaRPr lang="nl-NL" dirty="0"/>
          </a:p>
          <a:p>
            <a:pPr indent="0">
              <a:buNone/>
            </a:pPr>
            <a:endParaRPr lang="nl-NL" dirty="0"/>
          </a:p>
          <a:p>
            <a:pPr indent="0">
              <a:buNone/>
            </a:pPr>
            <a:endParaRPr lang="nl-NL" dirty="0"/>
          </a:p>
        </p:txBody>
      </p:sp>
      <p:sp>
        <p:nvSpPr>
          <p:cNvPr id="4" name="Rechthoek 3">
            <a:extLst>
              <a:ext uri="{FF2B5EF4-FFF2-40B4-BE49-F238E27FC236}">
                <a16:creationId xmlns:a16="http://schemas.microsoft.com/office/drawing/2014/main" id="{4C0808C0-AFB9-4098-8CD0-E0CD4B1D60CC}"/>
              </a:ext>
            </a:extLst>
          </p:cNvPr>
          <p:cNvSpPr/>
          <p:nvPr/>
        </p:nvSpPr>
        <p:spPr>
          <a:xfrm>
            <a:off x="656801" y="2307278"/>
            <a:ext cx="9496362" cy="3416320"/>
          </a:xfrm>
          <a:prstGeom prst="rect">
            <a:avLst/>
          </a:prstGeom>
        </p:spPr>
        <p:txBody>
          <a:bodyPr wrap="square">
            <a:spAutoFit/>
          </a:bodyPr>
          <a:lstStyle/>
          <a:p>
            <a:r>
              <a:rPr lang="nl-NL" sz="2400" dirty="0"/>
              <a:t>Waarom is de productie in de gesloten kas hoger is dan in een gewone kas? </a:t>
            </a:r>
          </a:p>
          <a:p>
            <a:r>
              <a:rPr lang="nl-NL" sz="2400" dirty="0"/>
              <a:t>Dat komt door de permanent hoge CO2-concentratie in de kaslucht.. Hieruit volgt dat het ook in andere kassen van groot belang is het CO2-niveau steeds hoog te houden. Dat is zo belangrijk dat het nog meer dan nu het geval is, mee zou kunnen spelen bij de beslissing de ramen te openen of te sluiten.</a:t>
            </a:r>
          </a:p>
          <a:p>
            <a:r>
              <a:rPr lang="nl-NL" sz="2400" dirty="0"/>
              <a:t>In de boomkwekerij wordt bijna niet in gesloten kassen geteeld en is er weinig bekend over CO2 toedienen,</a:t>
            </a:r>
          </a:p>
        </p:txBody>
      </p:sp>
    </p:spTree>
    <p:extLst>
      <p:ext uri="{BB962C8B-B14F-4D97-AF65-F5344CB8AC3E}">
        <p14:creationId xmlns:p14="http://schemas.microsoft.com/office/powerpoint/2010/main" val="53310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421255"/>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516847" y="1114735"/>
            <a:ext cx="8655288" cy="3471332"/>
          </a:xfrm>
        </p:spPr>
        <p:txBody>
          <a:bodyPr/>
          <a:lstStyle/>
          <a:p>
            <a:pPr indent="0">
              <a:buNone/>
            </a:pPr>
            <a:r>
              <a:rPr lang="nl-NL" dirty="0"/>
              <a:t>Boomteelt optimale groeifactoren in kas en tunnel:</a:t>
            </a:r>
          </a:p>
          <a:p>
            <a:pPr indent="0">
              <a:buNone/>
            </a:pPr>
            <a:endParaRPr lang="nl-NL" dirty="0"/>
          </a:p>
          <a:p>
            <a:pPr marL="342900" indent="-342900"/>
            <a:r>
              <a:rPr lang="nl-NL" dirty="0"/>
              <a:t>Bemesting</a:t>
            </a:r>
          </a:p>
          <a:p>
            <a:pPr indent="0">
              <a:buNone/>
            </a:pPr>
            <a:endParaRPr lang="nl-NL" dirty="0"/>
          </a:p>
          <a:p>
            <a:pPr indent="0">
              <a:buNone/>
            </a:pPr>
            <a:endParaRPr lang="nl-NL" dirty="0"/>
          </a:p>
          <a:p>
            <a:pPr indent="0">
              <a:buNone/>
            </a:pPr>
            <a:endParaRPr lang="nl-NL" dirty="0"/>
          </a:p>
        </p:txBody>
      </p:sp>
      <p:sp>
        <p:nvSpPr>
          <p:cNvPr id="3" name="Rechthoek 2">
            <a:extLst>
              <a:ext uri="{FF2B5EF4-FFF2-40B4-BE49-F238E27FC236}">
                <a16:creationId xmlns:a16="http://schemas.microsoft.com/office/drawing/2014/main" id="{EA9D0658-C0DE-4C01-AA70-EF77D8545E30}"/>
              </a:ext>
            </a:extLst>
          </p:cNvPr>
          <p:cNvSpPr/>
          <p:nvPr/>
        </p:nvSpPr>
        <p:spPr>
          <a:xfrm>
            <a:off x="516847" y="2323909"/>
            <a:ext cx="8894439" cy="4524315"/>
          </a:xfrm>
          <a:prstGeom prst="rect">
            <a:avLst/>
          </a:prstGeom>
        </p:spPr>
        <p:txBody>
          <a:bodyPr wrap="square">
            <a:spAutoFit/>
          </a:bodyPr>
          <a:lstStyle/>
          <a:p>
            <a:r>
              <a:rPr lang="nl-NL" sz="2400" dirty="0"/>
              <a:t>Efficiënt bemesten levert niet alleen voordeel op voor het milieu, maar bespaart ook geld. De gebruiksnormen voor bemesting in de boomkwekerij hebben consequenties voor de bedrijfsvoering en vragen om goede keuzes ten aanzien van organische stofbemesting, stikstof- en fosfaatbemesting.</a:t>
            </a:r>
          </a:p>
          <a:p>
            <a:r>
              <a:rPr lang="nl-NL" sz="2400" dirty="0"/>
              <a:t>De stikstofgebruiksnormen voor de boomkwekerij zijn relatief laag. Hierdoor is het voor de kwekers noodzaak om zo efficiënt mogelijk om te gaan met de toegestane stikstofgebruiksruimte. Er moet ook zorgvuldig met de beschikbare fosfaatruimte moet worden omgegaan. </a:t>
            </a:r>
          </a:p>
          <a:p>
            <a:r>
              <a:rPr lang="nl-NL" sz="2400" dirty="0"/>
              <a:t>Op deze wijze kan worden voldaan aan de kwaliteitseisen voor grond- en oppervlaktewater.</a:t>
            </a:r>
          </a:p>
        </p:txBody>
      </p:sp>
      <p:pic>
        <p:nvPicPr>
          <p:cNvPr id="4" name="Afbeelding 3">
            <a:extLst>
              <a:ext uri="{FF2B5EF4-FFF2-40B4-BE49-F238E27FC236}">
                <a16:creationId xmlns:a16="http://schemas.microsoft.com/office/drawing/2014/main" id="{7F7239A5-5C16-4B45-8070-AD09CB57663C}"/>
              </a:ext>
            </a:extLst>
          </p:cNvPr>
          <p:cNvPicPr>
            <a:picLocks noChangeAspect="1"/>
          </p:cNvPicPr>
          <p:nvPr/>
        </p:nvPicPr>
        <p:blipFill>
          <a:blip r:embed="rId2"/>
          <a:stretch>
            <a:fillRect/>
          </a:stretch>
        </p:blipFill>
        <p:spPr>
          <a:xfrm>
            <a:off x="3617009" y="1501255"/>
            <a:ext cx="4057650" cy="693480"/>
          </a:xfrm>
          <a:prstGeom prst="rect">
            <a:avLst/>
          </a:prstGeom>
        </p:spPr>
      </p:pic>
    </p:spTree>
    <p:extLst>
      <p:ext uri="{BB962C8B-B14F-4D97-AF65-F5344CB8AC3E}">
        <p14:creationId xmlns:p14="http://schemas.microsoft.com/office/powerpoint/2010/main" val="33059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30158" y="1275453"/>
            <a:ext cx="10525522" cy="5364497"/>
          </a:xfrm>
        </p:spPr>
        <p:txBody>
          <a:bodyPr>
            <a:normAutofit lnSpcReduction="10000"/>
          </a:bodyPr>
          <a:lstStyle/>
          <a:p>
            <a:pPr indent="0">
              <a:buNone/>
            </a:pPr>
            <a:r>
              <a:rPr lang="nl-NL" dirty="0"/>
              <a:t>Boomteelt optimale groeifactoren in kas en tunnel:</a:t>
            </a:r>
          </a:p>
          <a:p>
            <a:pPr indent="0">
              <a:buNone/>
            </a:pPr>
            <a:endParaRPr lang="nl-NL" dirty="0"/>
          </a:p>
          <a:p>
            <a:pPr marL="342900" indent="-342900"/>
            <a:r>
              <a:rPr lang="nl-NL" dirty="0"/>
              <a:t>Water</a:t>
            </a:r>
          </a:p>
          <a:p>
            <a:pPr indent="0">
              <a:buNone/>
            </a:pPr>
            <a:endParaRPr lang="nl-NL" dirty="0"/>
          </a:p>
          <a:p>
            <a:pPr indent="0">
              <a:buNone/>
            </a:pPr>
            <a:r>
              <a:rPr lang="nl-NL" dirty="0"/>
              <a:t>Beregenen in open teelten:</a:t>
            </a:r>
          </a:p>
          <a:p>
            <a:pPr indent="0">
              <a:buNone/>
            </a:pPr>
            <a:r>
              <a:rPr lang="nl-NL" dirty="0"/>
              <a:t>Boomkwekerij, weilanden, bollenvelden, akkers etc.</a:t>
            </a:r>
          </a:p>
          <a:p>
            <a:pPr indent="0">
              <a:buNone/>
            </a:pPr>
            <a:r>
              <a:rPr lang="nl-NL" dirty="0"/>
              <a:t>Enkel wanneer regen en grondwater niet voldoende is</a:t>
            </a:r>
          </a:p>
          <a:p>
            <a:pPr indent="0">
              <a:buNone/>
            </a:pPr>
            <a:r>
              <a:rPr lang="nl-NL" dirty="0"/>
              <a:t>Begin van teelt op gang helpen</a:t>
            </a:r>
          </a:p>
          <a:p>
            <a:pPr indent="0">
              <a:buNone/>
            </a:pPr>
            <a:endParaRPr lang="nl-NL" dirty="0"/>
          </a:p>
          <a:p>
            <a:pPr indent="0">
              <a:buNone/>
            </a:pPr>
            <a:r>
              <a:rPr lang="nl-NL" dirty="0"/>
              <a:t>Beregenen in gesloten teelten:</a:t>
            </a:r>
          </a:p>
          <a:p>
            <a:pPr indent="0">
              <a:buNone/>
            </a:pPr>
            <a:r>
              <a:rPr lang="nl-NL" dirty="0"/>
              <a:t>Containervelden, in kassen</a:t>
            </a:r>
          </a:p>
          <a:p>
            <a:pPr indent="0">
              <a:buNone/>
            </a:pPr>
            <a:r>
              <a:rPr lang="nl-NL" dirty="0"/>
              <a:t>Jaarrond manier van water geven</a:t>
            </a:r>
          </a:p>
          <a:p>
            <a:pPr indent="0">
              <a:buNone/>
            </a:pPr>
            <a:endParaRPr lang="nl-NL" dirty="0"/>
          </a:p>
          <a:p>
            <a:pPr indent="0">
              <a:buNone/>
            </a:pPr>
            <a:r>
              <a:rPr lang="nl-NL" dirty="0"/>
              <a:t>Bepaling regenbeurt is aan de hand van stralingssom, tijd, temperatuur, staat van gewas etc.</a:t>
            </a:r>
          </a:p>
          <a:p>
            <a:pPr indent="0">
              <a:buNone/>
            </a:pPr>
            <a:r>
              <a:rPr lang="nl-NL" dirty="0" err="1"/>
              <a:t>Tensiometer</a:t>
            </a:r>
            <a:r>
              <a:rPr lang="nl-NL" dirty="0"/>
              <a:t> geeft inzicht in de capillaire werking van het gewas</a:t>
            </a:r>
          </a:p>
          <a:p>
            <a:pPr indent="0">
              <a:buNone/>
            </a:pPr>
            <a:endParaRPr lang="nl-NL" dirty="0"/>
          </a:p>
        </p:txBody>
      </p:sp>
      <p:pic>
        <p:nvPicPr>
          <p:cNvPr id="4" name="Afbeelding 3">
            <a:extLst>
              <a:ext uri="{FF2B5EF4-FFF2-40B4-BE49-F238E27FC236}">
                <a16:creationId xmlns:a16="http://schemas.microsoft.com/office/drawing/2014/main" id="{3CD7D880-79CD-4032-91C2-884518740C90}"/>
              </a:ext>
            </a:extLst>
          </p:cNvPr>
          <p:cNvPicPr>
            <a:picLocks noChangeAspect="1"/>
          </p:cNvPicPr>
          <p:nvPr/>
        </p:nvPicPr>
        <p:blipFill>
          <a:blip r:embed="rId2"/>
          <a:stretch>
            <a:fillRect/>
          </a:stretch>
        </p:blipFill>
        <p:spPr>
          <a:xfrm>
            <a:off x="7732792" y="1275453"/>
            <a:ext cx="3829050" cy="1623353"/>
          </a:xfrm>
          <a:prstGeom prst="rect">
            <a:avLst/>
          </a:prstGeom>
        </p:spPr>
      </p:pic>
    </p:spTree>
    <p:extLst>
      <p:ext uri="{BB962C8B-B14F-4D97-AF65-F5344CB8AC3E}">
        <p14:creationId xmlns:p14="http://schemas.microsoft.com/office/powerpoint/2010/main" val="91560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55998" y="1312948"/>
            <a:ext cx="8655288" cy="3471332"/>
          </a:xfrm>
        </p:spPr>
        <p:txBody>
          <a:bodyPr/>
          <a:lstStyle/>
          <a:p>
            <a:pPr indent="0">
              <a:buNone/>
            </a:pPr>
            <a:r>
              <a:rPr lang="nl-NL" dirty="0"/>
              <a:t>Boomteelt optimale groeifactoren in kas en tunnel:</a:t>
            </a:r>
          </a:p>
          <a:p>
            <a:pPr indent="0">
              <a:buNone/>
            </a:pPr>
            <a:endParaRPr lang="nl-NL" dirty="0"/>
          </a:p>
          <a:p>
            <a:pPr marL="342900" indent="-342900"/>
            <a:r>
              <a:rPr lang="nl-NL" dirty="0"/>
              <a:t>Bodem/Substraat</a:t>
            </a:r>
          </a:p>
          <a:p>
            <a:pPr indent="0">
              <a:buNone/>
            </a:pPr>
            <a:endParaRPr lang="nl-NL" dirty="0"/>
          </a:p>
          <a:p>
            <a:pPr indent="0">
              <a:buNone/>
            </a:pPr>
            <a:endParaRPr lang="nl-NL" dirty="0"/>
          </a:p>
          <a:p>
            <a:pPr indent="0">
              <a:buNone/>
            </a:pPr>
            <a:endParaRPr lang="nl-NL" dirty="0"/>
          </a:p>
        </p:txBody>
      </p:sp>
      <p:sp>
        <p:nvSpPr>
          <p:cNvPr id="3" name="Rechthoek 2">
            <a:extLst>
              <a:ext uri="{FF2B5EF4-FFF2-40B4-BE49-F238E27FC236}">
                <a16:creationId xmlns:a16="http://schemas.microsoft.com/office/drawing/2014/main" id="{3E9EF83B-5AC3-4494-8189-4A7B821F4819}"/>
              </a:ext>
            </a:extLst>
          </p:cNvPr>
          <p:cNvSpPr/>
          <p:nvPr/>
        </p:nvSpPr>
        <p:spPr>
          <a:xfrm>
            <a:off x="755998" y="2690336"/>
            <a:ext cx="9414944" cy="1569660"/>
          </a:xfrm>
          <a:prstGeom prst="rect">
            <a:avLst/>
          </a:prstGeom>
        </p:spPr>
        <p:txBody>
          <a:bodyPr wrap="square">
            <a:spAutoFit/>
          </a:bodyPr>
          <a:lstStyle/>
          <a:p>
            <a:r>
              <a:rPr lang="nl-NL" sz="2400" dirty="0"/>
              <a:t>Een optimale bodemstructuur, bemesting en vochtvoorziening zijn cruciaal voor een goed product. Een juiste keuze in groenbemester, grondbewerking en het aanvoeren van compost of </a:t>
            </a:r>
            <a:r>
              <a:rPr lang="nl-NL" sz="2400" dirty="0" err="1"/>
              <a:t>bladmulch</a:t>
            </a:r>
            <a:r>
              <a:rPr lang="nl-NL" sz="2400" dirty="0"/>
              <a:t> verbetert de bodemkwaliteit en het gekweekte product.</a:t>
            </a:r>
          </a:p>
        </p:txBody>
      </p:sp>
      <p:pic>
        <p:nvPicPr>
          <p:cNvPr id="4" name="Afbeelding 3">
            <a:extLst>
              <a:ext uri="{FF2B5EF4-FFF2-40B4-BE49-F238E27FC236}">
                <a16:creationId xmlns:a16="http://schemas.microsoft.com/office/drawing/2014/main" id="{453B9993-DF09-4510-9784-4D39A3983F45}"/>
              </a:ext>
            </a:extLst>
          </p:cNvPr>
          <p:cNvPicPr>
            <a:picLocks noChangeAspect="1"/>
          </p:cNvPicPr>
          <p:nvPr/>
        </p:nvPicPr>
        <p:blipFill>
          <a:blip r:embed="rId2"/>
          <a:stretch>
            <a:fillRect/>
          </a:stretch>
        </p:blipFill>
        <p:spPr>
          <a:xfrm>
            <a:off x="988109" y="4267757"/>
            <a:ext cx="9562660" cy="2053150"/>
          </a:xfrm>
          <a:prstGeom prst="rect">
            <a:avLst/>
          </a:prstGeom>
        </p:spPr>
      </p:pic>
    </p:spTree>
    <p:extLst>
      <p:ext uri="{BB962C8B-B14F-4D97-AF65-F5344CB8AC3E}">
        <p14:creationId xmlns:p14="http://schemas.microsoft.com/office/powerpoint/2010/main" val="22562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55998" y="1367955"/>
            <a:ext cx="8655288" cy="3471332"/>
          </a:xfrm>
        </p:spPr>
        <p:txBody>
          <a:bodyPr/>
          <a:lstStyle/>
          <a:p>
            <a:pPr indent="0">
              <a:buNone/>
            </a:pPr>
            <a:r>
              <a:rPr lang="nl-NL" dirty="0"/>
              <a:t>Boomteelt optimale groeifactoren in kas en tunnel:</a:t>
            </a:r>
          </a:p>
          <a:p>
            <a:pPr indent="0">
              <a:buNone/>
            </a:pPr>
            <a:endParaRPr lang="nl-NL" dirty="0"/>
          </a:p>
          <a:p>
            <a:pPr indent="0">
              <a:buNone/>
            </a:pPr>
            <a:r>
              <a:rPr lang="nl-NL" dirty="0"/>
              <a:t>Maak nu de opdrachten bij bronnen:</a:t>
            </a:r>
          </a:p>
          <a:p>
            <a:pPr indent="0">
              <a:buNone/>
            </a:pPr>
            <a:endParaRPr lang="nl-NL" dirty="0"/>
          </a:p>
          <a:p>
            <a:pPr marL="342900" indent="-342900"/>
            <a:r>
              <a:rPr lang="nl-NL" dirty="0" err="1"/>
              <a:t>Webquest</a:t>
            </a:r>
            <a:r>
              <a:rPr lang="nl-NL" dirty="0"/>
              <a:t> opdracht 1</a:t>
            </a:r>
          </a:p>
          <a:p>
            <a:pPr indent="0">
              <a:buNone/>
            </a:pPr>
            <a:endParaRPr lang="nl-NL" dirty="0"/>
          </a:p>
        </p:txBody>
      </p:sp>
      <p:pic>
        <p:nvPicPr>
          <p:cNvPr id="3" name="Afbeelding 2">
            <a:extLst>
              <a:ext uri="{FF2B5EF4-FFF2-40B4-BE49-F238E27FC236}">
                <a16:creationId xmlns:a16="http://schemas.microsoft.com/office/drawing/2014/main" id="{21EFEB3C-0BA9-4015-A6FB-3C9B29F1F7EF}"/>
              </a:ext>
            </a:extLst>
          </p:cNvPr>
          <p:cNvPicPr>
            <a:picLocks noChangeAspect="1"/>
          </p:cNvPicPr>
          <p:nvPr/>
        </p:nvPicPr>
        <p:blipFill>
          <a:blip r:embed="rId2"/>
          <a:stretch>
            <a:fillRect/>
          </a:stretch>
        </p:blipFill>
        <p:spPr>
          <a:xfrm>
            <a:off x="7421952" y="2173667"/>
            <a:ext cx="2581275" cy="3457575"/>
          </a:xfrm>
          <a:prstGeom prst="rect">
            <a:avLst/>
          </a:prstGeom>
        </p:spPr>
      </p:pic>
    </p:spTree>
    <p:extLst>
      <p:ext uri="{BB962C8B-B14F-4D97-AF65-F5344CB8AC3E}">
        <p14:creationId xmlns:p14="http://schemas.microsoft.com/office/powerpoint/2010/main" val="3316194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755999" y="576000"/>
            <a:ext cx="10053963"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p:txBody>
          <a:bodyPr/>
          <a:lstStyle/>
          <a:p>
            <a:pPr indent="0">
              <a:buNone/>
            </a:pPr>
            <a:r>
              <a:rPr lang="nl-NL" dirty="0"/>
              <a:t>BPV OPDRACHTEN:</a:t>
            </a:r>
          </a:p>
          <a:p>
            <a:endParaRPr lang="nl-NL" dirty="0"/>
          </a:p>
          <a:p>
            <a:pPr indent="0">
              <a:buNone/>
            </a:pPr>
            <a:r>
              <a:rPr lang="nl-NL" dirty="0"/>
              <a:t>: </a:t>
            </a:r>
          </a:p>
          <a:p>
            <a:pPr indent="0">
              <a:buNone/>
            </a:pPr>
            <a:r>
              <a:rPr lang="nl-NL" dirty="0"/>
              <a:t>		</a:t>
            </a:r>
          </a:p>
        </p:txBody>
      </p:sp>
      <p:pic>
        <p:nvPicPr>
          <p:cNvPr id="3" name="Afbeelding 2">
            <a:extLst>
              <a:ext uri="{FF2B5EF4-FFF2-40B4-BE49-F238E27FC236}">
                <a16:creationId xmlns:a16="http://schemas.microsoft.com/office/drawing/2014/main" id="{EF76CAAA-3FBE-4D6B-A469-0429B6AC4AB6}"/>
              </a:ext>
            </a:extLst>
          </p:cNvPr>
          <p:cNvPicPr>
            <a:picLocks noChangeAspect="1"/>
          </p:cNvPicPr>
          <p:nvPr/>
        </p:nvPicPr>
        <p:blipFill>
          <a:blip r:embed="rId2"/>
          <a:stretch>
            <a:fillRect/>
          </a:stretch>
        </p:blipFill>
        <p:spPr>
          <a:xfrm>
            <a:off x="1762631" y="2205037"/>
            <a:ext cx="6876544" cy="3309498"/>
          </a:xfrm>
          <a:prstGeom prst="rect">
            <a:avLst/>
          </a:prstGeom>
        </p:spPr>
      </p:pic>
      <p:sp>
        <p:nvSpPr>
          <p:cNvPr id="6" name="Tekstvak 5">
            <a:extLst>
              <a:ext uri="{FF2B5EF4-FFF2-40B4-BE49-F238E27FC236}">
                <a16:creationId xmlns:a16="http://schemas.microsoft.com/office/drawing/2014/main" id="{F9D86E02-F254-4384-BF07-28DF4457FD9A}"/>
              </a:ext>
            </a:extLst>
          </p:cNvPr>
          <p:cNvSpPr txBox="1"/>
          <p:nvPr/>
        </p:nvSpPr>
        <p:spPr>
          <a:xfrm>
            <a:off x="6358597" y="5809957"/>
            <a:ext cx="3699803" cy="646331"/>
          </a:xfrm>
          <a:prstGeom prst="rect">
            <a:avLst/>
          </a:prstGeom>
          <a:noFill/>
        </p:spPr>
        <p:txBody>
          <a:bodyPr wrap="square" rtlCol="0">
            <a:spAutoFit/>
          </a:bodyPr>
          <a:lstStyle/>
          <a:p>
            <a:r>
              <a:rPr lang="nl-NL" dirty="0">
                <a:solidFill>
                  <a:srgbClr val="0070C0"/>
                </a:solidFill>
              </a:rPr>
              <a:t>V= Vollegrond</a:t>
            </a:r>
          </a:p>
          <a:p>
            <a:r>
              <a:rPr lang="nl-NL" dirty="0">
                <a:solidFill>
                  <a:srgbClr val="FF0000"/>
                </a:solidFill>
              </a:rPr>
              <a:t>C= Container</a:t>
            </a:r>
          </a:p>
        </p:txBody>
      </p:sp>
    </p:spTree>
    <p:extLst>
      <p:ext uri="{BB962C8B-B14F-4D97-AF65-F5344CB8AC3E}">
        <p14:creationId xmlns:p14="http://schemas.microsoft.com/office/powerpoint/2010/main" val="302278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r>
              <a:rPr lang="nl-NL" dirty="0"/>
              <a:t>Boomteelt optimale groeifactoren in kas en tunnel:</a:t>
            </a:r>
          </a:p>
          <a:p>
            <a:pPr indent="0">
              <a:buNone/>
            </a:pPr>
            <a:endParaRPr lang="nl-NL" dirty="0"/>
          </a:p>
          <a:p>
            <a:pPr indent="0">
              <a:buNone/>
            </a:pPr>
            <a:r>
              <a:rPr lang="nl-NL" dirty="0"/>
              <a:t>Waarom telen in kas of tunnel?</a:t>
            </a:r>
          </a:p>
          <a:p>
            <a:pPr indent="0">
              <a:buNone/>
            </a:pPr>
            <a:endParaRPr lang="nl-NL" dirty="0"/>
          </a:p>
          <a:p>
            <a:pPr indent="0">
              <a:buNone/>
            </a:pPr>
            <a:endParaRPr lang="nl-NL" dirty="0"/>
          </a:p>
          <a:p>
            <a:pPr indent="0">
              <a:buNone/>
            </a:pPr>
            <a:endParaRPr lang="nl-NL" dirty="0"/>
          </a:p>
        </p:txBody>
      </p:sp>
      <p:pic>
        <p:nvPicPr>
          <p:cNvPr id="4" name="Afbeelding 3">
            <a:extLst>
              <a:ext uri="{FF2B5EF4-FFF2-40B4-BE49-F238E27FC236}">
                <a16:creationId xmlns:a16="http://schemas.microsoft.com/office/drawing/2014/main" id="{4A4FA820-DAB4-4D29-B874-EC8781467988}"/>
              </a:ext>
            </a:extLst>
          </p:cNvPr>
          <p:cNvPicPr>
            <a:picLocks noChangeAspect="1"/>
          </p:cNvPicPr>
          <p:nvPr/>
        </p:nvPicPr>
        <p:blipFill>
          <a:blip r:embed="rId2"/>
          <a:stretch>
            <a:fillRect/>
          </a:stretch>
        </p:blipFill>
        <p:spPr>
          <a:xfrm>
            <a:off x="3439258" y="3110175"/>
            <a:ext cx="4610100" cy="3171825"/>
          </a:xfrm>
          <a:prstGeom prst="rect">
            <a:avLst/>
          </a:prstGeom>
        </p:spPr>
      </p:pic>
      <p:sp>
        <p:nvSpPr>
          <p:cNvPr id="6" name="Tekstvak 5">
            <a:extLst>
              <a:ext uri="{FF2B5EF4-FFF2-40B4-BE49-F238E27FC236}">
                <a16:creationId xmlns:a16="http://schemas.microsoft.com/office/drawing/2014/main" id="{96CD5B73-73AE-45FA-A0E0-C3D495F16FD2}"/>
              </a:ext>
            </a:extLst>
          </p:cNvPr>
          <p:cNvSpPr txBox="1"/>
          <p:nvPr/>
        </p:nvSpPr>
        <p:spPr>
          <a:xfrm>
            <a:off x="998806" y="4360985"/>
            <a:ext cx="1781908" cy="369332"/>
          </a:xfrm>
          <a:prstGeom prst="rect">
            <a:avLst/>
          </a:prstGeom>
          <a:noFill/>
        </p:spPr>
        <p:txBody>
          <a:bodyPr wrap="square" rtlCol="0">
            <a:spAutoFit/>
          </a:bodyPr>
          <a:lstStyle/>
          <a:p>
            <a:r>
              <a:rPr lang="nl-NL" dirty="0"/>
              <a:t>Tunnel</a:t>
            </a:r>
          </a:p>
        </p:txBody>
      </p:sp>
      <p:sp>
        <p:nvSpPr>
          <p:cNvPr id="8" name="Tekstvak 7">
            <a:extLst>
              <a:ext uri="{FF2B5EF4-FFF2-40B4-BE49-F238E27FC236}">
                <a16:creationId xmlns:a16="http://schemas.microsoft.com/office/drawing/2014/main" id="{A59784FC-8624-4FF4-904A-136C01351104}"/>
              </a:ext>
            </a:extLst>
          </p:cNvPr>
          <p:cNvSpPr txBox="1"/>
          <p:nvPr/>
        </p:nvSpPr>
        <p:spPr>
          <a:xfrm>
            <a:off x="8759866" y="4358463"/>
            <a:ext cx="2102061" cy="369332"/>
          </a:xfrm>
          <a:prstGeom prst="rect">
            <a:avLst/>
          </a:prstGeom>
          <a:noFill/>
        </p:spPr>
        <p:txBody>
          <a:bodyPr wrap="square" rtlCol="0">
            <a:spAutoFit/>
          </a:bodyPr>
          <a:lstStyle/>
          <a:p>
            <a:r>
              <a:rPr lang="nl-NL" dirty="0"/>
              <a:t>Venlo type kas</a:t>
            </a:r>
          </a:p>
        </p:txBody>
      </p:sp>
    </p:spTree>
    <p:extLst>
      <p:ext uri="{BB962C8B-B14F-4D97-AF65-F5344CB8AC3E}">
        <p14:creationId xmlns:p14="http://schemas.microsoft.com/office/powerpoint/2010/main" val="215593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F8A17-D9E9-4E9C-809E-65E2FA0FC624}"/>
              </a:ext>
            </a:extLst>
          </p:cNvPr>
          <p:cNvSpPr>
            <a:spLocks noGrp="1"/>
          </p:cNvSpPr>
          <p:nvPr>
            <p:ph type="title"/>
          </p:nvPr>
        </p:nvSpPr>
        <p:spPr>
          <a:xfrm>
            <a:off x="756000" y="576000"/>
            <a:ext cx="7628345" cy="1083988"/>
          </a:xfrm>
        </p:spPr>
        <p:txBody>
          <a:bodyPr/>
          <a:lstStyle/>
          <a:p>
            <a:r>
              <a:rPr lang="nl-NL" dirty="0"/>
              <a:t>Groeifactoren wat en hoe?</a:t>
            </a:r>
          </a:p>
        </p:txBody>
      </p:sp>
      <p:pic>
        <p:nvPicPr>
          <p:cNvPr id="4" name="Tijdelijke aanduiding voor inhoud 3">
            <a:extLst>
              <a:ext uri="{FF2B5EF4-FFF2-40B4-BE49-F238E27FC236}">
                <a16:creationId xmlns:a16="http://schemas.microsoft.com/office/drawing/2014/main" id="{9A11CBDC-D416-4281-8AF0-C25564FB355F}"/>
              </a:ext>
            </a:extLst>
          </p:cNvPr>
          <p:cNvPicPr>
            <a:picLocks noGrp="1" noChangeAspect="1"/>
          </p:cNvPicPr>
          <p:nvPr>
            <p:ph idx="1"/>
          </p:nvPr>
        </p:nvPicPr>
        <p:blipFill>
          <a:blip r:embed="rId2"/>
          <a:stretch>
            <a:fillRect/>
          </a:stretch>
        </p:blipFill>
        <p:spPr>
          <a:xfrm>
            <a:off x="8086513" y="350155"/>
            <a:ext cx="3971977" cy="2407114"/>
          </a:xfrm>
          <a:prstGeom prst="rect">
            <a:avLst/>
          </a:prstGeom>
        </p:spPr>
      </p:pic>
      <p:sp>
        <p:nvSpPr>
          <p:cNvPr id="5" name="Rechthoek 4">
            <a:extLst>
              <a:ext uri="{FF2B5EF4-FFF2-40B4-BE49-F238E27FC236}">
                <a16:creationId xmlns:a16="http://schemas.microsoft.com/office/drawing/2014/main" id="{6F6B85E6-3EAD-4D7E-97D2-04DD4C23EB69}"/>
              </a:ext>
            </a:extLst>
          </p:cNvPr>
          <p:cNvSpPr/>
          <p:nvPr/>
        </p:nvSpPr>
        <p:spPr>
          <a:xfrm>
            <a:off x="1120039" y="3074520"/>
            <a:ext cx="2481290" cy="2031325"/>
          </a:xfrm>
          <a:prstGeom prst="rect">
            <a:avLst/>
          </a:prstGeom>
        </p:spPr>
        <p:txBody>
          <a:bodyPr wrap="square">
            <a:spAutoFit/>
          </a:bodyPr>
          <a:lstStyle/>
          <a:p>
            <a:r>
              <a:rPr lang="nl-NL" dirty="0"/>
              <a:t>Temperatuur</a:t>
            </a:r>
          </a:p>
          <a:p>
            <a:r>
              <a:rPr lang="nl-NL" dirty="0"/>
              <a:t>Licht</a:t>
            </a:r>
          </a:p>
          <a:p>
            <a:r>
              <a:rPr lang="nl-NL" dirty="0"/>
              <a:t>CO2</a:t>
            </a:r>
          </a:p>
          <a:p>
            <a:r>
              <a:rPr lang="nl-NL" dirty="0"/>
              <a:t>Luchtvochtigheid</a:t>
            </a:r>
          </a:p>
          <a:p>
            <a:r>
              <a:rPr lang="nl-NL" dirty="0"/>
              <a:t>Bemesting</a:t>
            </a:r>
          </a:p>
          <a:p>
            <a:r>
              <a:rPr lang="nl-NL" dirty="0"/>
              <a:t>Water</a:t>
            </a:r>
          </a:p>
          <a:p>
            <a:r>
              <a:rPr lang="nl-NL" dirty="0"/>
              <a:t>Bodem/Substraat</a:t>
            </a:r>
          </a:p>
        </p:txBody>
      </p:sp>
      <p:sp>
        <p:nvSpPr>
          <p:cNvPr id="6" name="Tekstvak 5">
            <a:extLst>
              <a:ext uri="{FF2B5EF4-FFF2-40B4-BE49-F238E27FC236}">
                <a16:creationId xmlns:a16="http://schemas.microsoft.com/office/drawing/2014/main" id="{7518AFFE-5E55-4345-ACD1-41E8CDE71D74}"/>
              </a:ext>
            </a:extLst>
          </p:cNvPr>
          <p:cNvSpPr txBox="1"/>
          <p:nvPr/>
        </p:nvSpPr>
        <p:spPr>
          <a:xfrm>
            <a:off x="4023360" y="3905516"/>
            <a:ext cx="2250831" cy="369332"/>
          </a:xfrm>
          <a:prstGeom prst="rect">
            <a:avLst/>
          </a:prstGeom>
          <a:noFill/>
        </p:spPr>
        <p:txBody>
          <a:bodyPr wrap="square" rtlCol="0">
            <a:spAutoFit/>
          </a:bodyPr>
          <a:lstStyle/>
          <a:p>
            <a:r>
              <a:rPr lang="nl-NL" dirty="0"/>
              <a:t>WAT DOET HET?</a:t>
            </a:r>
          </a:p>
        </p:txBody>
      </p:sp>
      <p:sp>
        <p:nvSpPr>
          <p:cNvPr id="7" name="Tekstvak 6">
            <a:extLst>
              <a:ext uri="{FF2B5EF4-FFF2-40B4-BE49-F238E27FC236}">
                <a16:creationId xmlns:a16="http://schemas.microsoft.com/office/drawing/2014/main" id="{E5CAB964-CD9C-4B0A-9573-600E90513A1C}"/>
              </a:ext>
            </a:extLst>
          </p:cNvPr>
          <p:cNvSpPr txBox="1"/>
          <p:nvPr/>
        </p:nvSpPr>
        <p:spPr>
          <a:xfrm>
            <a:off x="7849771" y="3898482"/>
            <a:ext cx="3094893" cy="369332"/>
          </a:xfrm>
          <a:prstGeom prst="rect">
            <a:avLst/>
          </a:prstGeom>
          <a:noFill/>
        </p:spPr>
        <p:txBody>
          <a:bodyPr wrap="square" rtlCol="0">
            <a:spAutoFit/>
          </a:bodyPr>
          <a:lstStyle/>
          <a:p>
            <a:r>
              <a:rPr lang="nl-NL" dirty="0"/>
              <a:t>HOE BEÏNVLOEDEN</a:t>
            </a:r>
          </a:p>
        </p:txBody>
      </p:sp>
    </p:spTree>
    <p:extLst>
      <p:ext uri="{BB962C8B-B14F-4D97-AF65-F5344CB8AC3E}">
        <p14:creationId xmlns:p14="http://schemas.microsoft.com/office/powerpoint/2010/main" val="211486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23174" y="1253442"/>
            <a:ext cx="8655288" cy="3471332"/>
          </a:xfrm>
        </p:spPr>
        <p:txBody>
          <a:bodyPr/>
          <a:lstStyle/>
          <a:p>
            <a:pPr indent="0">
              <a:buNone/>
            </a:pPr>
            <a:r>
              <a:rPr lang="nl-NL" dirty="0"/>
              <a:t>Boomteelt optimale groeifactoren in kas en tunnel:</a:t>
            </a:r>
          </a:p>
          <a:p>
            <a:pPr indent="0">
              <a:buNone/>
            </a:pPr>
            <a:endParaRPr lang="nl-NL" dirty="0"/>
          </a:p>
          <a:p>
            <a:pPr indent="0">
              <a:buNone/>
            </a:pPr>
            <a:endParaRPr lang="nl-NL" dirty="0"/>
          </a:p>
        </p:txBody>
      </p:sp>
      <p:sp>
        <p:nvSpPr>
          <p:cNvPr id="9" name="Rechthoek 8">
            <a:extLst>
              <a:ext uri="{FF2B5EF4-FFF2-40B4-BE49-F238E27FC236}">
                <a16:creationId xmlns:a16="http://schemas.microsoft.com/office/drawing/2014/main" id="{AFDF33C9-87DF-4ABC-A796-0F0DE7892C89}"/>
              </a:ext>
            </a:extLst>
          </p:cNvPr>
          <p:cNvSpPr/>
          <p:nvPr/>
        </p:nvSpPr>
        <p:spPr>
          <a:xfrm>
            <a:off x="755998" y="2789165"/>
            <a:ext cx="9217996" cy="1938992"/>
          </a:xfrm>
          <a:prstGeom prst="rect">
            <a:avLst/>
          </a:prstGeom>
        </p:spPr>
        <p:txBody>
          <a:bodyPr wrap="square">
            <a:spAutoFit/>
          </a:bodyPr>
          <a:lstStyle/>
          <a:p>
            <a:r>
              <a:rPr lang="nl-NL" sz="2400" dirty="0"/>
              <a:t>Wat is een actief groeiklimaat voor de plant? Allereerst is het zaak te kijken naar aspecten die in elk geval moeten worden vermeden:</a:t>
            </a:r>
          </a:p>
          <a:p>
            <a:r>
              <a:rPr lang="nl-NL" sz="2400" dirty="0"/>
              <a:t>• Stagnatie van verdamping;</a:t>
            </a:r>
          </a:p>
          <a:p>
            <a:r>
              <a:rPr lang="nl-NL" sz="2400" dirty="0"/>
              <a:t>• Condensatie op het gewas;</a:t>
            </a:r>
          </a:p>
          <a:p>
            <a:r>
              <a:rPr lang="nl-NL" sz="2400" dirty="0"/>
              <a:t>• Stilstaande lucht.</a:t>
            </a:r>
          </a:p>
        </p:txBody>
      </p:sp>
      <p:pic>
        <p:nvPicPr>
          <p:cNvPr id="3" name="Afbeelding 2">
            <a:extLst>
              <a:ext uri="{FF2B5EF4-FFF2-40B4-BE49-F238E27FC236}">
                <a16:creationId xmlns:a16="http://schemas.microsoft.com/office/drawing/2014/main" id="{755C9393-01A0-4D3D-A48E-96A207ED1683}"/>
              </a:ext>
            </a:extLst>
          </p:cNvPr>
          <p:cNvPicPr>
            <a:picLocks noChangeAspect="1"/>
          </p:cNvPicPr>
          <p:nvPr/>
        </p:nvPicPr>
        <p:blipFill>
          <a:blip r:embed="rId2"/>
          <a:stretch>
            <a:fillRect/>
          </a:stretch>
        </p:blipFill>
        <p:spPr>
          <a:xfrm>
            <a:off x="8271803" y="4322215"/>
            <a:ext cx="3670636" cy="2159558"/>
          </a:xfrm>
          <a:prstGeom prst="rect">
            <a:avLst/>
          </a:prstGeom>
        </p:spPr>
      </p:pic>
    </p:spTree>
    <p:extLst>
      <p:ext uri="{BB962C8B-B14F-4D97-AF65-F5344CB8AC3E}">
        <p14:creationId xmlns:p14="http://schemas.microsoft.com/office/powerpoint/2010/main" val="131131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573118" y="1396089"/>
            <a:ext cx="8655288" cy="3471332"/>
          </a:xfrm>
        </p:spPr>
        <p:txBody>
          <a:bodyPr/>
          <a:lstStyle/>
          <a:p>
            <a:pPr indent="0">
              <a:buNone/>
            </a:pPr>
            <a:r>
              <a:rPr lang="nl-NL" dirty="0"/>
              <a:t>Boomteelt optimale groeifactoren in kas en tunnel:</a:t>
            </a:r>
          </a:p>
          <a:p>
            <a:pPr indent="0">
              <a:buNone/>
            </a:pPr>
            <a:endParaRPr lang="nl-NL" dirty="0"/>
          </a:p>
          <a:p>
            <a:pPr indent="0">
              <a:buNone/>
            </a:pPr>
            <a:endParaRPr lang="nl-NL" dirty="0"/>
          </a:p>
        </p:txBody>
      </p:sp>
      <p:sp>
        <p:nvSpPr>
          <p:cNvPr id="3" name="Rechthoek 2">
            <a:extLst>
              <a:ext uri="{FF2B5EF4-FFF2-40B4-BE49-F238E27FC236}">
                <a16:creationId xmlns:a16="http://schemas.microsoft.com/office/drawing/2014/main" id="{30AB2FB4-AE7D-428A-AE7F-36EEC417ACF2}"/>
              </a:ext>
            </a:extLst>
          </p:cNvPr>
          <p:cNvSpPr/>
          <p:nvPr/>
        </p:nvSpPr>
        <p:spPr>
          <a:xfrm>
            <a:off x="542765" y="2459504"/>
            <a:ext cx="9724434" cy="1938992"/>
          </a:xfrm>
          <a:prstGeom prst="rect">
            <a:avLst/>
          </a:prstGeom>
        </p:spPr>
        <p:txBody>
          <a:bodyPr wrap="square">
            <a:spAutoFit/>
          </a:bodyPr>
          <a:lstStyle/>
          <a:p>
            <a:r>
              <a:rPr lang="nl-NL" sz="2400" dirty="0"/>
              <a:t>Om deze problemen te vermijden moet het volgende worden voorkomen:</a:t>
            </a:r>
          </a:p>
          <a:p>
            <a:r>
              <a:rPr lang="nl-NL" sz="2400" dirty="0"/>
              <a:t>• Vochtophoping rondom en tussen het gewas;</a:t>
            </a:r>
          </a:p>
          <a:p>
            <a:r>
              <a:rPr lang="nl-NL" sz="2400" dirty="0"/>
              <a:t>• Temperatuurverschillen in de kas;</a:t>
            </a:r>
          </a:p>
          <a:p>
            <a:r>
              <a:rPr lang="nl-NL" sz="2400" dirty="0"/>
              <a:t>• Uitstraling naar een koud </a:t>
            </a:r>
            <a:r>
              <a:rPr lang="nl-NL" sz="2400" dirty="0" err="1"/>
              <a:t>kasdek</a:t>
            </a:r>
            <a:r>
              <a:rPr lang="nl-NL" sz="2400" dirty="0"/>
              <a:t> of een koud energiescherm.</a:t>
            </a:r>
          </a:p>
        </p:txBody>
      </p:sp>
      <p:pic>
        <p:nvPicPr>
          <p:cNvPr id="4" name="Afbeelding 3">
            <a:extLst>
              <a:ext uri="{FF2B5EF4-FFF2-40B4-BE49-F238E27FC236}">
                <a16:creationId xmlns:a16="http://schemas.microsoft.com/office/drawing/2014/main" id="{751B1A4C-C6E7-43D1-9B36-3D49908423F2}"/>
              </a:ext>
            </a:extLst>
          </p:cNvPr>
          <p:cNvPicPr>
            <a:picLocks noChangeAspect="1"/>
          </p:cNvPicPr>
          <p:nvPr/>
        </p:nvPicPr>
        <p:blipFill>
          <a:blip r:embed="rId2"/>
          <a:stretch>
            <a:fillRect/>
          </a:stretch>
        </p:blipFill>
        <p:spPr>
          <a:xfrm>
            <a:off x="7610622" y="4439252"/>
            <a:ext cx="3247878" cy="2166335"/>
          </a:xfrm>
          <a:prstGeom prst="rect">
            <a:avLst/>
          </a:prstGeom>
        </p:spPr>
      </p:pic>
    </p:spTree>
    <p:extLst>
      <p:ext uri="{BB962C8B-B14F-4D97-AF65-F5344CB8AC3E}">
        <p14:creationId xmlns:p14="http://schemas.microsoft.com/office/powerpoint/2010/main" val="147370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488711" y="1269481"/>
            <a:ext cx="8655288" cy="3471332"/>
          </a:xfrm>
        </p:spPr>
        <p:txBody>
          <a:bodyPr/>
          <a:lstStyle/>
          <a:p>
            <a:pPr indent="0">
              <a:buNone/>
            </a:pPr>
            <a:r>
              <a:rPr lang="nl-NL" dirty="0"/>
              <a:t>Boomteelt optimale groeifactoren in kas en tunnel:</a:t>
            </a:r>
          </a:p>
          <a:p>
            <a:pPr indent="0">
              <a:buNone/>
            </a:pPr>
            <a:endParaRPr lang="nl-NL" dirty="0"/>
          </a:p>
          <a:p>
            <a:pPr indent="0">
              <a:buNone/>
            </a:pPr>
            <a:endParaRPr lang="nl-NL" dirty="0"/>
          </a:p>
        </p:txBody>
      </p:sp>
      <p:sp>
        <p:nvSpPr>
          <p:cNvPr id="3" name="Rechthoek 2">
            <a:extLst>
              <a:ext uri="{FF2B5EF4-FFF2-40B4-BE49-F238E27FC236}">
                <a16:creationId xmlns:a16="http://schemas.microsoft.com/office/drawing/2014/main" id="{0F0500D1-C52B-49A7-A5D4-779D87D20F63}"/>
              </a:ext>
            </a:extLst>
          </p:cNvPr>
          <p:cNvSpPr/>
          <p:nvPr/>
        </p:nvSpPr>
        <p:spPr>
          <a:xfrm>
            <a:off x="0" y="2724338"/>
            <a:ext cx="10916529" cy="3046988"/>
          </a:xfrm>
          <a:prstGeom prst="rect">
            <a:avLst/>
          </a:prstGeom>
        </p:spPr>
        <p:txBody>
          <a:bodyPr wrap="square">
            <a:spAutoFit/>
          </a:bodyPr>
          <a:lstStyle/>
          <a:p>
            <a:r>
              <a:rPr lang="nl-NL" sz="2400" dirty="0"/>
              <a:t>Samenvattend kan een energiezuinig en actief groeiklimaat onder een scherm worden gecreëerd door een combinatie van de volgende maatregelen:</a:t>
            </a:r>
          </a:p>
          <a:p>
            <a:endParaRPr lang="nl-NL" sz="2400" dirty="0"/>
          </a:p>
          <a:p>
            <a:r>
              <a:rPr lang="nl-NL" sz="2400" dirty="0"/>
              <a:t>• Subtiele gelijkmatige luchtbeweging bij voorkeur lokaal en verticaal;</a:t>
            </a:r>
          </a:p>
          <a:p>
            <a:r>
              <a:rPr lang="nl-NL" sz="2400" dirty="0"/>
              <a:t>• Dubbel energiescherm;</a:t>
            </a:r>
          </a:p>
          <a:p>
            <a:r>
              <a:rPr lang="nl-NL" sz="2400" dirty="0"/>
              <a:t>• Niet meer stoken dan nodig is om de streeftemperatuur te handhaven;</a:t>
            </a:r>
          </a:p>
          <a:p>
            <a:r>
              <a:rPr lang="nl-NL" sz="2400" dirty="0"/>
              <a:t>• Geforceerde ventilatie met buitenlucht voor vochtbeheersing (indien nodig)</a:t>
            </a:r>
          </a:p>
          <a:p>
            <a:r>
              <a:rPr lang="nl-NL" sz="2400" dirty="0"/>
              <a:t> </a:t>
            </a:r>
          </a:p>
        </p:txBody>
      </p:sp>
      <p:pic>
        <p:nvPicPr>
          <p:cNvPr id="4" name="Afbeelding 3">
            <a:extLst>
              <a:ext uri="{FF2B5EF4-FFF2-40B4-BE49-F238E27FC236}">
                <a16:creationId xmlns:a16="http://schemas.microsoft.com/office/drawing/2014/main" id="{3D8534E1-45C4-4DCA-BEB7-BE1CF8BDE2FD}"/>
              </a:ext>
            </a:extLst>
          </p:cNvPr>
          <p:cNvPicPr>
            <a:picLocks noChangeAspect="1"/>
          </p:cNvPicPr>
          <p:nvPr/>
        </p:nvPicPr>
        <p:blipFill>
          <a:blip r:embed="rId2"/>
          <a:stretch>
            <a:fillRect/>
          </a:stretch>
        </p:blipFill>
        <p:spPr>
          <a:xfrm>
            <a:off x="7582486" y="1086674"/>
            <a:ext cx="4220307" cy="1661747"/>
          </a:xfrm>
          <a:prstGeom prst="rect">
            <a:avLst/>
          </a:prstGeom>
        </p:spPr>
      </p:pic>
    </p:spTree>
    <p:extLst>
      <p:ext uri="{BB962C8B-B14F-4D97-AF65-F5344CB8AC3E}">
        <p14:creationId xmlns:p14="http://schemas.microsoft.com/office/powerpoint/2010/main" val="19433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458359" y="1311684"/>
            <a:ext cx="9893245" cy="3471332"/>
          </a:xfrm>
        </p:spPr>
        <p:txBody>
          <a:bodyPr/>
          <a:lstStyle/>
          <a:p>
            <a:pPr indent="0">
              <a:buNone/>
            </a:pPr>
            <a:r>
              <a:rPr lang="nl-NL" dirty="0"/>
              <a:t>Boomteelt optimale groeifactoren in kas en tunnel kunnen we regelen:</a:t>
            </a:r>
          </a:p>
          <a:p>
            <a:pPr marL="342900" indent="-342900"/>
            <a:r>
              <a:rPr lang="nl-NL" dirty="0"/>
              <a:t>Temperatuur</a:t>
            </a:r>
          </a:p>
          <a:p>
            <a:pPr marL="342900" indent="-342900"/>
            <a:r>
              <a:rPr lang="nl-NL" dirty="0"/>
              <a:t>Licht</a:t>
            </a:r>
          </a:p>
          <a:p>
            <a:pPr marL="342900" indent="-342900"/>
            <a:r>
              <a:rPr lang="nl-NL" dirty="0"/>
              <a:t>CO2</a:t>
            </a:r>
          </a:p>
          <a:p>
            <a:pPr marL="342900" indent="-342900"/>
            <a:r>
              <a:rPr lang="nl-NL" dirty="0"/>
              <a:t>Luchtvochtigheid</a:t>
            </a:r>
          </a:p>
          <a:p>
            <a:pPr marL="342900" indent="-342900"/>
            <a:r>
              <a:rPr lang="nl-NL" dirty="0"/>
              <a:t>Bemesting</a:t>
            </a:r>
          </a:p>
          <a:p>
            <a:pPr marL="342900" indent="-342900"/>
            <a:r>
              <a:rPr lang="nl-NL" dirty="0"/>
              <a:t>Water</a:t>
            </a:r>
          </a:p>
          <a:p>
            <a:pPr marL="342900" indent="-342900"/>
            <a:r>
              <a:rPr lang="nl-NL" dirty="0"/>
              <a:t>Bodem/Substraat</a:t>
            </a:r>
          </a:p>
          <a:p>
            <a:pPr indent="0">
              <a:buNone/>
            </a:pPr>
            <a:endParaRPr lang="nl-NL" dirty="0"/>
          </a:p>
          <a:p>
            <a:pPr indent="0">
              <a:buNone/>
            </a:pPr>
            <a:endParaRPr lang="nl-NL" dirty="0"/>
          </a:p>
          <a:p>
            <a:pPr indent="0">
              <a:buNone/>
            </a:pPr>
            <a:endParaRPr lang="nl-NL" dirty="0"/>
          </a:p>
        </p:txBody>
      </p:sp>
      <p:pic>
        <p:nvPicPr>
          <p:cNvPr id="3" name="Afbeelding 2">
            <a:extLst>
              <a:ext uri="{FF2B5EF4-FFF2-40B4-BE49-F238E27FC236}">
                <a16:creationId xmlns:a16="http://schemas.microsoft.com/office/drawing/2014/main" id="{8E811B16-8792-4904-BDF0-EE13C27B82C9}"/>
              </a:ext>
            </a:extLst>
          </p:cNvPr>
          <p:cNvPicPr>
            <a:picLocks noChangeAspect="1"/>
          </p:cNvPicPr>
          <p:nvPr/>
        </p:nvPicPr>
        <p:blipFill>
          <a:blip r:embed="rId2"/>
          <a:stretch>
            <a:fillRect/>
          </a:stretch>
        </p:blipFill>
        <p:spPr>
          <a:xfrm>
            <a:off x="4164037" y="2068071"/>
            <a:ext cx="6195348" cy="4107645"/>
          </a:xfrm>
          <a:prstGeom prst="rect">
            <a:avLst/>
          </a:prstGeom>
        </p:spPr>
      </p:pic>
    </p:spTree>
    <p:extLst>
      <p:ext uri="{BB962C8B-B14F-4D97-AF65-F5344CB8AC3E}">
        <p14:creationId xmlns:p14="http://schemas.microsoft.com/office/powerpoint/2010/main" val="360869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683443" y="1271304"/>
            <a:ext cx="8655288" cy="3471332"/>
          </a:xfrm>
        </p:spPr>
        <p:txBody>
          <a:bodyPr>
            <a:normAutofit fontScale="92500" lnSpcReduction="20000"/>
          </a:bodyPr>
          <a:lstStyle/>
          <a:p>
            <a:pPr indent="0">
              <a:buNone/>
            </a:pPr>
            <a:r>
              <a:rPr lang="nl-NL" dirty="0"/>
              <a:t>Boomteelt optimale groeifactoren in kas en tunnel:</a:t>
            </a:r>
          </a:p>
          <a:p>
            <a:pPr indent="0">
              <a:buNone/>
            </a:pPr>
            <a:endParaRPr lang="nl-NL" dirty="0"/>
          </a:p>
          <a:p>
            <a:pPr marL="342900" indent="-342900"/>
            <a:r>
              <a:rPr lang="nl-NL" sz="2600" dirty="0"/>
              <a:t>Temperatuur</a:t>
            </a:r>
          </a:p>
          <a:p>
            <a:pPr indent="0">
              <a:buNone/>
            </a:pPr>
            <a:r>
              <a:rPr lang="nl-NL" sz="2000" i="1" dirty="0"/>
              <a:t>Traditioneel stuur je op de temperatuur van de kaslucht. Daar is de </a:t>
            </a:r>
            <a:r>
              <a:rPr lang="nl-NL" sz="2000" i="1" dirty="0" err="1"/>
              <a:t>meetbox</a:t>
            </a:r>
            <a:r>
              <a:rPr lang="nl-NL" sz="2000" i="1" dirty="0"/>
              <a:t> op ingesteld. Beter zou eigenlijk zijn om op de temperatuur van de plant zelf te sturen. De gewastemperatuur ligt overdag vaak enkele graden boven die van de lucht. Het belangrijkste lijkt de temperatuur van de kop. Die reageert ook sneller op veranderingen dan de </a:t>
            </a:r>
            <a:r>
              <a:rPr lang="nl-NL" sz="2000" i="1" dirty="0" err="1"/>
              <a:t>meetbox</a:t>
            </a:r>
            <a:r>
              <a:rPr lang="nl-NL" sz="2000" i="1" dirty="0"/>
              <a:t>.</a:t>
            </a:r>
          </a:p>
          <a:p>
            <a:pPr marL="342900" indent="-342900"/>
            <a:r>
              <a:rPr lang="nl-NL" sz="2600" dirty="0"/>
              <a:t>Verwarmen</a:t>
            </a:r>
          </a:p>
          <a:p>
            <a:pPr indent="0">
              <a:buNone/>
            </a:pPr>
            <a:r>
              <a:rPr lang="nl-NL" sz="2000" i="1" dirty="0"/>
              <a:t>We kunnen verwarmen met hete lucht of hete buis(in de vloer) </a:t>
            </a:r>
            <a:r>
              <a:rPr lang="nl-NL" sz="2000" i="1" dirty="0">
                <a:hlinkClick r:id="rId2"/>
              </a:rPr>
              <a:t>https://imdmyself.com/nl/otoplenie-teplicy/#i-10</a:t>
            </a:r>
            <a:endParaRPr lang="nl-NL" sz="2000" i="1" dirty="0"/>
          </a:p>
          <a:p>
            <a:pPr marL="342900" indent="-342900"/>
            <a:r>
              <a:rPr lang="nl-NL" sz="2600" dirty="0"/>
              <a:t>Koelen</a:t>
            </a:r>
          </a:p>
          <a:p>
            <a:pPr indent="0">
              <a:buNone/>
            </a:pPr>
            <a:r>
              <a:rPr lang="nl-NL" sz="2100" i="1" dirty="0"/>
              <a:t>Ventileren of koelen met pad </a:t>
            </a:r>
            <a:r>
              <a:rPr lang="nl-NL" sz="2100" i="1" dirty="0" err="1"/>
              <a:t>cooling</a:t>
            </a:r>
            <a:endParaRPr lang="nl-NL" sz="2100" i="1" dirty="0"/>
          </a:p>
          <a:p>
            <a:pPr indent="0">
              <a:buNone/>
            </a:pPr>
            <a:endParaRPr lang="nl-NL" sz="1900" i="1" dirty="0"/>
          </a:p>
          <a:p>
            <a:pPr indent="0">
              <a:buNone/>
            </a:pPr>
            <a:endParaRPr lang="nl-NL" dirty="0"/>
          </a:p>
          <a:p>
            <a:pPr indent="0">
              <a:buNone/>
            </a:pPr>
            <a:endParaRPr lang="nl-NL" dirty="0"/>
          </a:p>
          <a:p>
            <a:pPr indent="0">
              <a:buNone/>
            </a:pPr>
            <a:endParaRPr lang="nl-NL" dirty="0"/>
          </a:p>
        </p:txBody>
      </p:sp>
      <p:pic>
        <p:nvPicPr>
          <p:cNvPr id="4" name="Afbeelding 3">
            <a:extLst>
              <a:ext uri="{FF2B5EF4-FFF2-40B4-BE49-F238E27FC236}">
                <a16:creationId xmlns:a16="http://schemas.microsoft.com/office/drawing/2014/main" id="{5DFEC2A7-3B5A-4932-AD09-6FA3AA329AA7}"/>
              </a:ext>
            </a:extLst>
          </p:cNvPr>
          <p:cNvPicPr>
            <a:picLocks noChangeAspect="1"/>
          </p:cNvPicPr>
          <p:nvPr/>
        </p:nvPicPr>
        <p:blipFill>
          <a:blip r:embed="rId3"/>
          <a:stretch>
            <a:fillRect/>
          </a:stretch>
        </p:blipFill>
        <p:spPr>
          <a:xfrm>
            <a:off x="2699882" y="4860315"/>
            <a:ext cx="2705100" cy="1685925"/>
          </a:xfrm>
          <a:prstGeom prst="rect">
            <a:avLst/>
          </a:prstGeom>
        </p:spPr>
      </p:pic>
      <p:pic>
        <p:nvPicPr>
          <p:cNvPr id="6" name="Afbeelding 5">
            <a:extLst>
              <a:ext uri="{FF2B5EF4-FFF2-40B4-BE49-F238E27FC236}">
                <a16:creationId xmlns:a16="http://schemas.microsoft.com/office/drawing/2014/main" id="{B90A0429-2A5A-4B78-9CD0-C09CB65EAE9B}"/>
              </a:ext>
            </a:extLst>
          </p:cNvPr>
          <p:cNvPicPr>
            <a:picLocks noChangeAspect="1"/>
          </p:cNvPicPr>
          <p:nvPr/>
        </p:nvPicPr>
        <p:blipFill>
          <a:blip r:embed="rId4"/>
          <a:stretch>
            <a:fillRect/>
          </a:stretch>
        </p:blipFill>
        <p:spPr>
          <a:xfrm>
            <a:off x="5873390" y="4722311"/>
            <a:ext cx="1452146" cy="2030181"/>
          </a:xfrm>
          <a:prstGeom prst="rect">
            <a:avLst/>
          </a:prstGeom>
        </p:spPr>
      </p:pic>
      <p:pic>
        <p:nvPicPr>
          <p:cNvPr id="7" name="Afbeelding 6">
            <a:extLst>
              <a:ext uri="{FF2B5EF4-FFF2-40B4-BE49-F238E27FC236}">
                <a16:creationId xmlns:a16="http://schemas.microsoft.com/office/drawing/2014/main" id="{30D9BC29-2782-4020-921C-7C584EA311FA}"/>
              </a:ext>
            </a:extLst>
          </p:cNvPr>
          <p:cNvPicPr>
            <a:picLocks noChangeAspect="1"/>
          </p:cNvPicPr>
          <p:nvPr/>
        </p:nvPicPr>
        <p:blipFill>
          <a:blip r:embed="rId5"/>
          <a:stretch>
            <a:fillRect/>
          </a:stretch>
        </p:blipFill>
        <p:spPr>
          <a:xfrm>
            <a:off x="9649374" y="1275333"/>
            <a:ext cx="2235310" cy="1678881"/>
          </a:xfrm>
          <a:prstGeom prst="rect">
            <a:avLst/>
          </a:prstGeom>
        </p:spPr>
      </p:pic>
      <p:pic>
        <p:nvPicPr>
          <p:cNvPr id="8" name="Afbeelding 7">
            <a:extLst>
              <a:ext uri="{FF2B5EF4-FFF2-40B4-BE49-F238E27FC236}">
                <a16:creationId xmlns:a16="http://schemas.microsoft.com/office/drawing/2014/main" id="{05C7BCDA-61E6-4D6A-8B12-E7CF6B474FC1}"/>
              </a:ext>
            </a:extLst>
          </p:cNvPr>
          <p:cNvPicPr>
            <a:picLocks noChangeAspect="1"/>
          </p:cNvPicPr>
          <p:nvPr/>
        </p:nvPicPr>
        <p:blipFill>
          <a:blip r:embed="rId6"/>
          <a:stretch>
            <a:fillRect/>
          </a:stretch>
        </p:blipFill>
        <p:spPr>
          <a:xfrm>
            <a:off x="9807139" y="4722311"/>
            <a:ext cx="2077545" cy="1382722"/>
          </a:xfrm>
          <a:prstGeom prst="rect">
            <a:avLst/>
          </a:prstGeom>
        </p:spPr>
      </p:pic>
      <p:pic>
        <p:nvPicPr>
          <p:cNvPr id="9" name="Afbeelding 8">
            <a:extLst>
              <a:ext uri="{FF2B5EF4-FFF2-40B4-BE49-F238E27FC236}">
                <a16:creationId xmlns:a16="http://schemas.microsoft.com/office/drawing/2014/main" id="{4B52660A-A89A-45F9-8331-50402948BD39}"/>
              </a:ext>
            </a:extLst>
          </p:cNvPr>
          <p:cNvPicPr>
            <a:picLocks noChangeAspect="1"/>
          </p:cNvPicPr>
          <p:nvPr/>
        </p:nvPicPr>
        <p:blipFill>
          <a:blip r:embed="rId7"/>
          <a:stretch>
            <a:fillRect/>
          </a:stretch>
        </p:blipFill>
        <p:spPr>
          <a:xfrm>
            <a:off x="307316" y="4789631"/>
            <a:ext cx="1962861" cy="1962861"/>
          </a:xfrm>
          <a:prstGeom prst="rect">
            <a:avLst/>
          </a:prstGeom>
        </p:spPr>
      </p:pic>
    </p:spTree>
    <p:extLst>
      <p:ext uri="{BB962C8B-B14F-4D97-AF65-F5344CB8AC3E}">
        <p14:creationId xmlns:p14="http://schemas.microsoft.com/office/powerpoint/2010/main" val="70856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oeneWell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mbo zone.potx" id="{0BCAC3F8-4FF1-499E-BA49-5CC313878B9A}" vid="{F13681D8-602E-4945-A6E2-54F6374ECF3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cb1c85b-b197-48cd-8bb1-fe9e9ee0096b">
      <Terms xmlns="http://schemas.microsoft.com/office/infopath/2007/PartnerControls"/>
    </lcf76f155ced4ddcb4097134ff3c332f>
    <TaxCatchAll xmlns="414a8a67-acf6-4b09-bb49-f84330b442d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4FEFE2E46C86D4A9898CCC49B418B36" ma:contentTypeVersion="16" ma:contentTypeDescription="Een nieuw document maken." ma:contentTypeScope="" ma:versionID="7fe18b1a06a904c6259f887bdd1a3996">
  <xsd:schema xmlns:xsd="http://www.w3.org/2001/XMLSchema" xmlns:xs="http://www.w3.org/2001/XMLSchema" xmlns:p="http://schemas.microsoft.com/office/2006/metadata/properties" xmlns:ns2="2cb1c85b-b197-48cd-8bb1-fe9e9ee0096b" xmlns:ns3="414a8a67-acf6-4b09-bb49-f84330b442d7" xmlns:ns4="5ad07612-1080-49cf-8fb2-28e7c3022d9a" targetNamespace="http://schemas.microsoft.com/office/2006/metadata/properties" ma:root="true" ma:fieldsID="0898b0b63e522cea48b096f21a662b8a" ns2:_="" ns3:_="" ns4:_="">
    <xsd:import namespace="2cb1c85b-b197-48cd-8bb1-fe9e9ee0096b"/>
    <xsd:import namespace="414a8a67-acf6-4b09-bb49-f84330b442d7"/>
    <xsd:import namespace="5ad07612-1080-49cf-8fb2-28e7c3022d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b1c85b-b197-48cd-8bb1-fe9e9ee00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ec6a8442-1569-46a6-a14f-f23e9ec9d8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a8a67-acf6-4b09-bb49-f84330b442d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48ea8ce-d6d7-4c67-93d5-dcdb41321123}" ma:internalName="TaxCatchAll" ma:showField="CatchAllData" ma:web="5ad07612-1080-49cf-8fb2-28e7c3022d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d07612-1080-49cf-8fb2-28e7c3022d9a" elementFormDefault="qualified">
    <xsd:import namespace="http://schemas.microsoft.com/office/2006/documentManagement/types"/>
    <xsd:import namespace="http://schemas.microsoft.com/office/infopath/2007/PartnerControls"/>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34974B-8F72-41D9-9F55-66A96B1AA155}">
  <ds:schemaRefs>
    <ds:schemaRef ds:uri="http://www.w3.org/XML/1998/namespace"/>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2cb1c85b-b197-48cd-8bb1-fe9e9ee0096b"/>
    <ds:schemaRef ds:uri="http://purl.org/dc/dcmitype/"/>
    <ds:schemaRef ds:uri="http://purl.org/dc/elements/1.1/"/>
  </ds:schemaRefs>
</ds:datastoreItem>
</file>

<file path=customXml/itemProps2.xml><?xml version="1.0" encoding="utf-8"?>
<ds:datastoreItem xmlns:ds="http://schemas.openxmlformats.org/officeDocument/2006/customXml" ds:itemID="{CF49E9C1-B8B6-4603-8FE2-D2EE5B91F026}"/>
</file>

<file path=customXml/itemProps3.xml><?xml version="1.0" encoding="utf-8"?>
<ds:datastoreItem xmlns:ds="http://schemas.openxmlformats.org/officeDocument/2006/customXml" ds:itemID="{C7C18920-3754-41DB-98A4-11A9C746D3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 mbo zone</Template>
  <TotalTime>1480</TotalTime>
  <Words>1843</Words>
  <Application>Microsoft Office PowerPoint</Application>
  <PresentationFormat>Breedbeeld</PresentationFormat>
  <Paragraphs>232</Paragraphs>
  <Slides>29</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29</vt:i4>
      </vt:variant>
    </vt:vector>
  </HeadingPairs>
  <TitlesOfParts>
    <vt:vector size="32" baseType="lpstr">
      <vt:lpstr>Arial</vt:lpstr>
      <vt:lpstr>Calibri</vt:lpstr>
      <vt:lpstr>Kantoorthema</vt:lpstr>
      <vt:lpstr>Verzorgen gewas 1 Boomteelt    Periode 4 Les 3 Groeifactoren in kas en tunnel </vt:lpstr>
      <vt:lpstr>Verzorgen gewas 1 Boomteelt   </vt:lpstr>
      <vt:lpstr>Verzorgen gewas 1  Boomteelt   </vt:lpstr>
      <vt:lpstr>Groeifactoren wat en hoe?</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PowerPoint-presentatie</vt:lpstr>
      <vt:lpstr>PowerPoint-presentatie</vt:lpstr>
      <vt:lpstr>PowerPoint-presentatie</vt:lpstr>
      <vt:lpstr>PowerPoint-presentatie</vt:lpstr>
      <vt:lpstr>Verzorgen gewas 1  Boomteelt   </vt:lpstr>
      <vt:lpstr>Verzorgen gewas 1  Boomteelt   </vt:lpstr>
      <vt:lpstr>Verzorgen gewas 1  Boomteelt   </vt:lpstr>
      <vt:lpstr>Verzorgen gewas 1  Boomteelt   </vt:lpstr>
      <vt:lpstr>Verzorgen gewas 1  Boomteelt   </vt:lpstr>
      <vt:lpstr>Verzorgen gewas 1 Boomteelt   </vt:lpstr>
    </vt:vector>
  </TitlesOfParts>
  <Company>GroeneWelle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Bertus Boer</dc:creator>
  <cp:lastModifiedBy>Ben Nienhuis</cp:lastModifiedBy>
  <cp:revision>62</cp:revision>
  <dcterms:created xsi:type="dcterms:W3CDTF">2019-04-17T12:01:32Z</dcterms:created>
  <dcterms:modified xsi:type="dcterms:W3CDTF">2024-04-11T09:25:28Z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0x010100F4FEFE2E46C86D4A9898CCC49B418B36</vt:lpwstr>
  </property>
</Properties>
</file>